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0.jpg" ContentType="image/jpeg"/>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7" r:id="rId1"/>
  </p:sldMasterIdLst>
  <p:notesMasterIdLst>
    <p:notesMasterId r:id="rId67"/>
  </p:notesMasterIdLst>
  <p:sldIdLst>
    <p:sldId id="275" r:id="rId2"/>
    <p:sldId id="268" r:id="rId3"/>
    <p:sldId id="331" r:id="rId4"/>
    <p:sldId id="332" r:id="rId5"/>
    <p:sldId id="340" r:id="rId6"/>
    <p:sldId id="267" r:id="rId7"/>
    <p:sldId id="277" r:id="rId8"/>
    <p:sldId id="330" r:id="rId9"/>
    <p:sldId id="278" r:id="rId10"/>
    <p:sldId id="310" r:id="rId11"/>
    <p:sldId id="279" r:id="rId12"/>
    <p:sldId id="313" r:id="rId13"/>
    <p:sldId id="339" r:id="rId14"/>
    <p:sldId id="318" r:id="rId15"/>
    <p:sldId id="319" r:id="rId16"/>
    <p:sldId id="320" r:id="rId17"/>
    <p:sldId id="280" r:id="rId18"/>
    <p:sldId id="281" r:id="rId19"/>
    <p:sldId id="314" r:id="rId20"/>
    <p:sldId id="284" r:id="rId21"/>
    <p:sldId id="333" r:id="rId22"/>
    <p:sldId id="334" r:id="rId23"/>
    <p:sldId id="285" r:id="rId24"/>
    <p:sldId id="283" r:id="rId25"/>
    <p:sldId id="282" r:id="rId26"/>
    <p:sldId id="289" r:id="rId27"/>
    <p:sldId id="335" r:id="rId28"/>
    <p:sldId id="336" r:id="rId29"/>
    <p:sldId id="290" r:id="rId30"/>
    <p:sldId id="291" r:id="rId31"/>
    <p:sldId id="292" r:id="rId32"/>
    <p:sldId id="293" r:id="rId33"/>
    <p:sldId id="294" r:id="rId34"/>
    <p:sldId id="337"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42" r:id="rId49"/>
    <p:sldId id="343" r:id="rId50"/>
    <p:sldId id="308" r:id="rId51"/>
    <p:sldId id="341" r:id="rId52"/>
    <p:sldId id="338" r:id="rId53"/>
    <p:sldId id="344" r:id="rId54"/>
    <p:sldId id="288" r:id="rId55"/>
    <p:sldId id="316" r:id="rId56"/>
    <p:sldId id="317" r:id="rId57"/>
    <p:sldId id="315" r:id="rId58"/>
    <p:sldId id="322" r:id="rId59"/>
    <p:sldId id="323" r:id="rId60"/>
    <p:sldId id="324" r:id="rId61"/>
    <p:sldId id="325" r:id="rId62"/>
    <p:sldId id="326" r:id="rId63"/>
    <p:sldId id="327" r:id="rId64"/>
    <p:sldId id="328" r:id="rId65"/>
    <p:sldId id="276" r:id="rId66"/>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it Viit" initials="VV" lastIdx="2" clrIdx="0">
    <p:extLst>
      <p:ext uri="{19B8F6BF-5375-455C-9EA6-DF929625EA0E}">
        <p15:presenceInfo xmlns:p15="http://schemas.microsoft.com/office/powerpoint/2012/main" userId="Viit Vii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AEFF"/>
    <a:srgbClr val="25A2FF"/>
    <a:srgbClr val="189CDE"/>
    <a:srgbClr val="0996FF"/>
    <a:srgbClr val="0192FF"/>
    <a:srgbClr val="0594FF"/>
    <a:srgbClr val="008FFA"/>
    <a:srgbClr val="008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1" autoAdjust="0"/>
    <p:restoredTop sz="94660"/>
  </p:normalViewPr>
  <p:slideViewPr>
    <p:cSldViewPr snapToGrid="0">
      <p:cViewPr>
        <p:scale>
          <a:sx n="100" d="100"/>
          <a:sy n="100" d="100"/>
        </p:scale>
        <p:origin x="132" y="48"/>
      </p:cViewPr>
      <p:guideLst>
        <p:guide orient="horz" pos="1620"/>
        <p:guide pos="2880"/>
      </p:guideLst>
    </p:cSldViewPr>
  </p:slideViewPr>
  <p:notesTextViewPr>
    <p:cViewPr>
      <p:scale>
        <a:sx n="400" d="100"/>
        <a:sy n="400" d="100"/>
      </p:scale>
      <p:origin x="0" y="0"/>
    </p:cViewPr>
  </p:notesTextViewPr>
  <p:sorterViewPr>
    <p:cViewPr>
      <p:scale>
        <a:sx n="100" d="100"/>
        <a:sy n="100" d="100"/>
      </p:scale>
      <p:origin x="0" y="-1052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9981B592-AEF7-4F19-89CE-62E2656F1C5E}" type="datetimeFigureOut">
              <a:rPr lang="en-IN" smtClean="0"/>
              <a:t>16-08-2020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5559C-9A1D-465C-BD22-C64000BBBB10}" type="slidenum">
              <a:rPr lang="en-IN" smtClean="0"/>
              <a:t>‹#›</a:t>
            </a:fld>
            <a:endParaRPr lang="en-IN"/>
          </a:p>
        </p:txBody>
      </p:sp>
    </p:spTree>
    <p:extLst>
      <p:ext uri="{BB962C8B-B14F-4D97-AF65-F5344CB8AC3E}">
        <p14:creationId xmlns:p14="http://schemas.microsoft.com/office/powerpoint/2010/main" val="311978485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6</a:t>
            </a:fld>
            <a:endParaRPr lang="en-IN"/>
          </a:p>
        </p:txBody>
      </p:sp>
    </p:spTree>
    <p:extLst>
      <p:ext uri="{BB962C8B-B14F-4D97-AF65-F5344CB8AC3E}">
        <p14:creationId xmlns:p14="http://schemas.microsoft.com/office/powerpoint/2010/main" val="1212574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26</a:t>
            </a:fld>
            <a:endParaRPr lang="en-IN"/>
          </a:p>
        </p:txBody>
      </p:sp>
    </p:spTree>
    <p:extLst>
      <p:ext uri="{BB962C8B-B14F-4D97-AF65-F5344CB8AC3E}">
        <p14:creationId xmlns:p14="http://schemas.microsoft.com/office/powerpoint/2010/main" val="1837712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54</a:t>
            </a:fld>
            <a:endParaRPr lang="en-IN"/>
          </a:p>
        </p:txBody>
      </p:sp>
    </p:spTree>
    <p:extLst>
      <p:ext uri="{BB962C8B-B14F-4D97-AF65-F5344CB8AC3E}">
        <p14:creationId xmlns:p14="http://schemas.microsoft.com/office/powerpoint/2010/main" val="44052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7</a:t>
            </a:fld>
            <a:endParaRPr lang="en-IN"/>
          </a:p>
        </p:txBody>
      </p:sp>
    </p:spTree>
    <p:extLst>
      <p:ext uri="{BB962C8B-B14F-4D97-AF65-F5344CB8AC3E}">
        <p14:creationId xmlns:p14="http://schemas.microsoft.com/office/powerpoint/2010/main" val="4127660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9</a:t>
            </a:fld>
            <a:endParaRPr lang="en-IN"/>
          </a:p>
        </p:txBody>
      </p:sp>
    </p:spTree>
    <p:extLst>
      <p:ext uri="{BB962C8B-B14F-4D97-AF65-F5344CB8AC3E}">
        <p14:creationId xmlns:p14="http://schemas.microsoft.com/office/powerpoint/2010/main" val="3030700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11</a:t>
            </a:fld>
            <a:endParaRPr lang="en-IN"/>
          </a:p>
        </p:txBody>
      </p:sp>
    </p:spTree>
    <p:extLst>
      <p:ext uri="{BB962C8B-B14F-4D97-AF65-F5344CB8AC3E}">
        <p14:creationId xmlns:p14="http://schemas.microsoft.com/office/powerpoint/2010/main" val="587016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17</a:t>
            </a:fld>
            <a:endParaRPr lang="en-IN"/>
          </a:p>
        </p:txBody>
      </p:sp>
    </p:spTree>
    <p:extLst>
      <p:ext uri="{BB962C8B-B14F-4D97-AF65-F5344CB8AC3E}">
        <p14:creationId xmlns:p14="http://schemas.microsoft.com/office/powerpoint/2010/main" val="3369806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18</a:t>
            </a:fld>
            <a:endParaRPr lang="en-IN"/>
          </a:p>
        </p:txBody>
      </p:sp>
    </p:spTree>
    <p:extLst>
      <p:ext uri="{BB962C8B-B14F-4D97-AF65-F5344CB8AC3E}">
        <p14:creationId xmlns:p14="http://schemas.microsoft.com/office/powerpoint/2010/main" val="19470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20</a:t>
            </a:fld>
            <a:endParaRPr lang="en-IN"/>
          </a:p>
        </p:txBody>
      </p:sp>
    </p:spTree>
    <p:extLst>
      <p:ext uri="{BB962C8B-B14F-4D97-AF65-F5344CB8AC3E}">
        <p14:creationId xmlns:p14="http://schemas.microsoft.com/office/powerpoint/2010/main" val="156667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24</a:t>
            </a:fld>
            <a:endParaRPr lang="en-IN"/>
          </a:p>
        </p:txBody>
      </p:sp>
    </p:spTree>
    <p:extLst>
      <p:ext uri="{BB962C8B-B14F-4D97-AF65-F5344CB8AC3E}">
        <p14:creationId xmlns:p14="http://schemas.microsoft.com/office/powerpoint/2010/main" val="301826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25</a:t>
            </a:fld>
            <a:endParaRPr lang="en-IN"/>
          </a:p>
        </p:txBody>
      </p:sp>
    </p:spTree>
    <p:extLst>
      <p:ext uri="{BB962C8B-B14F-4D97-AF65-F5344CB8AC3E}">
        <p14:creationId xmlns:p14="http://schemas.microsoft.com/office/powerpoint/2010/main" val="404223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E9C4-19AC-4D01-81DA-E140B97A9BA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4BCA5E5-3A78-455F-A1D5-145EA917384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BA8103-6802-402E-8A9C-2FB10C13AF4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9AEAE19A-DC0A-4D53-A4FB-E883E9391AD9}"/>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017209EA-FF5B-4648-B17D-3689B5157532}"/>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82736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BA33-3BCA-4D04-8B42-26F6BB1720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73B614-80E5-43E5-ACC0-10C09487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10C068-F4B8-4482-BCC2-F12B8405BE9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756C726-B8F7-46D8-A302-A3C69CBCE485}"/>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BB672F82-7742-49B4-9D22-A703AE78350A}"/>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2519751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894F4A-84CD-42EC-A311-E7DDDE5B9138}"/>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A6F8A3-D97A-477F-8A9F-5D2D8FC9CD9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DC056D-23ED-4173-85A0-B789F940CF4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5C1BBEB-F29D-4181-968D-AF3F415CEC4F}"/>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0FA03474-7DC7-49B8-A4C4-B10099ED3194}"/>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385764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BEFC-853B-4E71-90C0-35BD8D1F83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AD4BB9-BDA4-4C04-BA11-57AE021A73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11086A-60FA-47B2-80EA-B781B0D07FF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4C0DE884-2704-4762-B1F7-A390B52525A3}"/>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4A9461B4-73E9-4628-92E8-74939F9E75BC}"/>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75226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589E-9D4B-44E6-BF11-C075A062967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2C8F49-9067-4135-A992-6FB9ECEA2A9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D58BF-DC88-48A8-8054-8760C54DAE4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410900E-11FD-4ACA-8E87-4EC87F1A1911}"/>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D8AF7084-87E6-4F73-9995-37B9D5DA77B1}"/>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99546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22823-44FC-4F0E-988B-2ACF3A6CE4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CB5ADA-214B-4BFF-9D95-4AACAA67834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A0DDFE-CE85-4487-A2F7-D43D9AD99D2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CFE3102-E054-4C70-8672-73C06D74E67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AADA228-140D-4F9B-A2FE-74BFB213CF25}"/>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7" name="Slide Number Placeholder 6">
            <a:extLst>
              <a:ext uri="{FF2B5EF4-FFF2-40B4-BE49-F238E27FC236}">
                <a16:creationId xmlns:a16="http://schemas.microsoft.com/office/drawing/2014/main" id="{728C3789-8D8D-4D5C-A015-00F074C78764}"/>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393226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AFB0-2CA1-458E-8D17-13C9D16023B7}"/>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598FFF-DC4E-46B0-93F5-FAB67A7D4A5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5204111-7E13-4A52-A9E1-956A87C87ED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A34A28-7BD2-4B06-ABF5-89A47C15645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6BDF0-5B29-4A2F-8CC0-14E57446D9A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741CA3A-A01B-4B5C-A4F8-C14D8EC45F28}"/>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88FCAA6B-C991-48DE-B578-AE2A9961C3C1}"/>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9" name="Slide Number Placeholder 8">
            <a:extLst>
              <a:ext uri="{FF2B5EF4-FFF2-40B4-BE49-F238E27FC236}">
                <a16:creationId xmlns:a16="http://schemas.microsoft.com/office/drawing/2014/main" id="{D005B9A6-E7CF-4D3D-9193-F5CCF0408725}"/>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3722196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AF43-78DB-4D57-9B2D-80B50CE225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3681968-C016-4D62-894F-92EC20981B84}"/>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A43BC0E1-975B-4302-8CF3-C520CED7189D}"/>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5" name="Slide Number Placeholder 4">
            <a:extLst>
              <a:ext uri="{FF2B5EF4-FFF2-40B4-BE49-F238E27FC236}">
                <a16:creationId xmlns:a16="http://schemas.microsoft.com/office/drawing/2014/main" id="{C92DAC7F-9355-4792-84EA-A4C808E3F218}"/>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815359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6E9C9-69F5-4D64-AFCA-189935E7A949}"/>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C3FB54D1-AD89-4CA0-8134-5D2BAF3393B5}"/>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4" name="Slide Number Placeholder 3">
            <a:extLst>
              <a:ext uri="{FF2B5EF4-FFF2-40B4-BE49-F238E27FC236}">
                <a16:creationId xmlns:a16="http://schemas.microsoft.com/office/drawing/2014/main" id="{413B8272-E3A3-4683-B86E-79218886BA30}"/>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405398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ADB3-F3C8-4862-AF7F-04DDE9A441E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9489C0-5D66-43A0-995C-51CDB2B895D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69A2F6-A867-42FE-8C9C-0CD7E6653E7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B1724A67-3315-4540-9790-4166A5A8257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5DC2BE8-6B25-4D6D-A216-0288779C1086}"/>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7" name="Slide Number Placeholder 6">
            <a:extLst>
              <a:ext uri="{FF2B5EF4-FFF2-40B4-BE49-F238E27FC236}">
                <a16:creationId xmlns:a16="http://schemas.microsoft.com/office/drawing/2014/main" id="{C8F23A18-5A76-4536-926B-E6B38286EE49}"/>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8725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3C2C-789D-4AF3-A6E0-0AE714409AD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A586BE-F0E8-46DC-B95E-EBCA679965B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C35E20C7-39DD-4D17-B93E-E92481C7AFB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EB26E00D-6FB3-4F93-91B6-3385B363A08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4432EE8-F875-4115-8DB6-6E4C5A4D21ED}"/>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7" name="Slide Number Placeholder 6">
            <a:extLst>
              <a:ext uri="{FF2B5EF4-FFF2-40B4-BE49-F238E27FC236}">
                <a16:creationId xmlns:a16="http://schemas.microsoft.com/office/drawing/2014/main" id="{C4D366B0-CAEE-4D99-8704-EBC2029AC63D}"/>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035520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7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35254-BA2C-4834-85C4-C01A1408BB62}"/>
              </a:ext>
            </a:extLst>
          </p:cNvPr>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11206B-E85F-4151-9F6F-B42BD4F2A14C}"/>
              </a:ext>
            </a:extLst>
          </p:cNvPr>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7575DC-D9A3-4246-8E04-359C1E241650}"/>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A17412CA-D198-4AFA-9ADD-37508EAD6F93}"/>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5F525125-6F41-48E5-B98E-9C500B8810AA}"/>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3FCAF691-C30B-4477-A4FB-AFF7F164B000}" type="slidenum">
              <a:rPr lang="en-IN" smtClean="0"/>
              <a:t>‹#›</a:t>
            </a:fld>
            <a:endParaRPr lang="en-IN"/>
          </a:p>
        </p:txBody>
      </p:sp>
    </p:spTree>
    <p:extLst>
      <p:ext uri="{BB962C8B-B14F-4D97-AF65-F5344CB8AC3E}">
        <p14:creationId xmlns:p14="http://schemas.microsoft.com/office/powerpoint/2010/main" val="318238489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erriam-webster.com/dictionary/illustrat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tokenex.com/blog/emv-payment-tokenization" TargetMode="Externa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jpeg"/><Relationship Id="rId2" Type="http://schemas.openxmlformats.org/officeDocument/2006/relationships/image" Target="../media/image17.jpg"/><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pn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g"/><Relationship Id="rId2" Type="http://schemas.openxmlformats.org/officeDocument/2006/relationships/image" Target="../media/image40.jp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jpg"/><Relationship Id="rId5" Type="http://schemas.openxmlformats.org/officeDocument/2006/relationships/image" Target="../media/image43.jp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jpg"/><Relationship Id="rId14" Type="http://schemas.openxmlformats.org/officeDocument/2006/relationships/image" Target="../media/image5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8.jp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jpg"/><Relationship Id="rId1" Type="http://schemas.openxmlformats.org/officeDocument/2006/relationships/slideLayout" Target="../slideLayouts/slideLayout6.xml"/><Relationship Id="rId4" Type="http://schemas.openxmlformats.org/officeDocument/2006/relationships/hyperlink" Target="https://www.investopedia.com/terms/b/blockchain.asp"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empirica-software.com/fintech-companies-lendin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sewkis.com/practices/business-transactions-ma-private-equity/" TargetMode="External"/><Relationship Id="rId4" Type="http://schemas.openxmlformats.org/officeDocument/2006/relationships/hyperlink" Target="https://assets.kpmg/content/dam/kpmg/xx/pdf/2019/02/the-pulse-of-fintech-2018.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22FD-CCA9-4406-9618-24339941CFF9}"/>
              </a:ext>
            </a:extLst>
          </p:cNvPr>
          <p:cNvSpPr>
            <a:spLocks noGrp="1"/>
          </p:cNvSpPr>
          <p:nvPr>
            <p:ph type="ctrTitle"/>
          </p:nvPr>
        </p:nvSpPr>
        <p:spPr>
          <a:xfrm>
            <a:off x="823305" y="317048"/>
            <a:ext cx="7516836" cy="902154"/>
          </a:xfrm>
        </p:spPr>
        <p:txBody>
          <a:bodyPr>
            <a:normAutofit fontScale="90000"/>
          </a:bodyPr>
          <a:lstStyle/>
          <a:p>
            <a:pPr>
              <a:lnSpc>
                <a:spcPct val="100000"/>
              </a:lnSpc>
            </a:pPr>
            <a:r>
              <a:rPr lang="en-US" sz="2800" b="1" dirty="0">
                <a:latin typeface="Arial Narrow"/>
                <a:cs typeface="Arial Narrow"/>
              </a:rPr>
              <a:t>Unit </a:t>
            </a:r>
            <a:r>
              <a:rPr lang="en-US" sz="2800" b="1" dirty="0" smtClean="0">
                <a:latin typeface="Arial Narrow"/>
                <a:cs typeface="Arial Narrow"/>
              </a:rPr>
              <a:t>1</a:t>
            </a:r>
            <a:br>
              <a:rPr lang="en-US" sz="2800" b="1" dirty="0" smtClean="0">
                <a:latin typeface="Arial Narrow"/>
                <a:cs typeface="Arial Narrow"/>
              </a:rPr>
            </a:br>
            <a:r>
              <a:rPr lang="en-US" sz="3600" b="1" dirty="0" smtClean="0">
                <a:latin typeface="Arial Narrow"/>
                <a:cs typeface="Arial Narrow"/>
              </a:rPr>
              <a:t> </a:t>
            </a:r>
            <a:r>
              <a:rPr lang="en-IN" sz="3600" dirty="0"/>
              <a:t>Introduction to Fintech</a:t>
            </a:r>
            <a:endParaRPr lang="en-IN" sz="3600" b="1" dirty="0">
              <a:latin typeface="Lucida Sans Typewriter" panose="020B0509030504030204" pitchFamily="49" charset="0"/>
            </a:endParaRPr>
          </a:p>
        </p:txBody>
      </p:sp>
      <p:sp>
        <p:nvSpPr>
          <p:cNvPr id="3" name="Subtitle 2">
            <a:extLst>
              <a:ext uri="{FF2B5EF4-FFF2-40B4-BE49-F238E27FC236}">
                <a16:creationId xmlns:a16="http://schemas.microsoft.com/office/drawing/2014/main" id="{82E6DDC4-FD95-4802-92CF-9A0A66152708}"/>
              </a:ext>
            </a:extLst>
          </p:cNvPr>
          <p:cNvSpPr>
            <a:spLocks noGrp="1"/>
          </p:cNvSpPr>
          <p:nvPr>
            <p:ph type="subTitle" idx="1"/>
          </p:nvPr>
        </p:nvSpPr>
        <p:spPr>
          <a:xfrm>
            <a:off x="974616" y="1448162"/>
            <a:ext cx="7214214" cy="984702"/>
          </a:xfrm>
        </p:spPr>
        <p:txBody>
          <a:bodyPr>
            <a:noAutofit/>
          </a:bodyPr>
          <a:lstStyle/>
          <a:p>
            <a:pPr>
              <a:lnSpc>
                <a:spcPct val="100000"/>
              </a:lnSpc>
              <a:spcBef>
                <a:spcPts val="0"/>
              </a:spcBef>
            </a:pPr>
            <a:r>
              <a:rPr lang="en-IN" dirty="0" err="1" smtClean="0"/>
              <a:t>Mrs.Disha</a:t>
            </a:r>
            <a:r>
              <a:rPr lang="en-IN" dirty="0" smtClean="0"/>
              <a:t> </a:t>
            </a:r>
            <a:r>
              <a:rPr lang="en-IN" dirty="0" err="1" smtClean="0"/>
              <a:t>Sushant</a:t>
            </a:r>
            <a:r>
              <a:rPr lang="en-IN" dirty="0" smtClean="0"/>
              <a:t> </a:t>
            </a:r>
            <a:r>
              <a:rPr lang="en-IN" dirty="0" err="1" smtClean="0"/>
              <a:t>Wankhede</a:t>
            </a:r>
            <a:endParaRPr lang="en-IN" dirty="0"/>
          </a:p>
          <a:p>
            <a:pPr>
              <a:lnSpc>
                <a:spcPct val="100000"/>
              </a:lnSpc>
              <a:spcBef>
                <a:spcPts val="0"/>
              </a:spcBef>
            </a:pPr>
            <a:r>
              <a:rPr lang="en-IN" dirty="0"/>
              <a:t>d</a:t>
            </a:r>
            <a:r>
              <a:rPr lang="en-IN" dirty="0" smtClean="0"/>
              <a:t>isha.wankhede@viit.ac.in</a:t>
            </a:r>
            <a:endParaRPr lang="en-IN" dirty="0"/>
          </a:p>
          <a:p>
            <a:pPr>
              <a:lnSpc>
                <a:spcPct val="100000"/>
              </a:lnSpc>
              <a:spcBef>
                <a:spcPts val="0"/>
              </a:spcBef>
            </a:pPr>
            <a:r>
              <a:rPr lang="en-IN" sz="2000" b="1" dirty="0"/>
              <a:t>Department of </a:t>
            </a:r>
            <a:r>
              <a:rPr lang="en-IN" sz="2000" b="1" dirty="0" smtClean="0"/>
              <a:t>Computer </a:t>
            </a:r>
            <a:r>
              <a:rPr lang="en-IN" sz="2000" b="1" dirty="0"/>
              <a:t>Engineering</a:t>
            </a:r>
          </a:p>
        </p:txBody>
      </p:sp>
      <p:sp>
        <p:nvSpPr>
          <p:cNvPr id="5" name="Subtitle 2">
            <a:extLst>
              <a:ext uri="{FF2B5EF4-FFF2-40B4-BE49-F238E27FC236}">
                <a16:creationId xmlns:a16="http://schemas.microsoft.com/office/drawing/2014/main" id="{82E6DDC4-FD95-4802-92CF-9A0A66152708}"/>
              </a:ext>
            </a:extLst>
          </p:cNvPr>
          <p:cNvSpPr txBox="1">
            <a:spLocks/>
          </p:cNvSpPr>
          <p:nvPr/>
        </p:nvSpPr>
        <p:spPr>
          <a:xfrm>
            <a:off x="249210" y="4021068"/>
            <a:ext cx="8645581" cy="420461"/>
          </a:xfrm>
          <a:prstGeom prst="rect">
            <a:avLst/>
          </a:prstGeom>
          <a:solidFill>
            <a:srgbClr val="25A2FF"/>
          </a:solidFill>
          <a:ln>
            <a:noFill/>
          </a:ln>
        </p:spPr>
        <p:style>
          <a:lnRef idx="1">
            <a:schemeClr val="accent1"/>
          </a:lnRef>
          <a:fillRef idx="3">
            <a:schemeClr val="accent1"/>
          </a:fillRef>
          <a:effectRef idx="2">
            <a:schemeClr val="accent1"/>
          </a:effectRef>
          <a:fontRef idx="minor">
            <a:schemeClr val="lt1"/>
          </a:fontRef>
        </p:style>
        <p:txBody>
          <a:bodyPr vert="horz" lIns="68580" tIns="34290" rIns="68580" bIns="3429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IN" sz="2000" b="1" dirty="0">
                <a:solidFill>
                  <a:schemeClr val="bg1"/>
                </a:solidFill>
                <a:latin typeface="Arial" pitchFamily="34" charset="0"/>
                <a:cs typeface="Arial" pitchFamily="34" charset="0"/>
              </a:rPr>
              <a:t>BRACT’S, Vishwakarma Institute of Information Technology, Pune-48</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605" y="2521468"/>
            <a:ext cx="1326236" cy="1499600"/>
          </a:xfrm>
          <a:prstGeom prst="rect">
            <a:avLst/>
          </a:prstGeom>
        </p:spPr>
      </p:pic>
      <p:sp>
        <p:nvSpPr>
          <p:cNvPr id="6" name="Rectangle 5"/>
          <p:cNvSpPr/>
          <p:nvPr/>
        </p:nvSpPr>
        <p:spPr>
          <a:xfrm>
            <a:off x="407052" y="4427922"/>
            <a:ext cx="8349342" cy="523220"/>
          </a:xfrm>
          <a:prstGeom prst="rect">
            <a:avLst/>
          </a:prstGeom>
        </p:spPr>
        <p:txBody>
          <a:bodyPr wrap="square">
            <a:spAutoFit/>
          </a:bodyPr>
          <a:lstStyle/>
          <a:p>
            <a:pPr algn="ctr"/>
            <a:r>
              <a:rPr lang="en-IN" b="1" dirty="0">
                <a:solidFill>
                  <a:schemeClr val="tx1">
                    <a:lumMod val="50000"/>
                    <a:lumOff val="50000"/>
                  </a:schemeClr>
                </a:solidFill>
                <a:latin typeface="Arial" pitchFamily="34" charset="0"/>
                <a:cs typeface="Arial" pitchFamily="34" charset="0"/>
              </a:rPr>
              <a:t>(An Autonomous Institute affiliated to Savitribai Phule Pune University)</a:t>
            </a:r>
          </a:p>
          <a:p>
            <a:pPr algn="ctr"/>
            <a:r>
              <a:rPr lang="en-IN" b="1" dirty="0">
                <a:solidFill>
                  <a:schemeClr val="tx1">
                    <a:lumMod val="50000"/>
                    <a:lumOff val="50000"/>
                  </a:schemeClr>
                </a:solidFill>
                <a:latin typeface="Arial" pitchFamily="34" charset="0"/>
                <a:cs typeface="Arial" pitchFamily="34" charset="0"/>
              </a:rPr>
              <a:t>(NBA and NAAC accredited, ISO 9001:2015 certified) </a:t>
            </a:r>
          </a:p>
        </p:txBody>
      </p:sp>
    </p:spTree>
    <p:extLst>
      <p:ext uri="{BB962C8B-B14F-4D97-AF65-F5344CB8AC3E}">
        <p14:creationId xmlns:p14="http://schemas.microsoft.com/office/powerpoint/2010/main" val="2675140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Global investment in financial technology </a:t>
            </a:r>
            <a:r>
              <a:rPr lang="en-US" dirty="0" smtClean="0"/>
              <a:t>increased.</a:t>
            </a:r>
            <a:endParaRPr lang="en-US" dirty="0"/>
          </a:p>
          <a:p>
            <a:r>
              <a:rPr lang="en-US" dirty="0" smtClean="0"/>
              <a:t>Then ascent </a:t>
            </a:r>
            <a:r>
              <a:rPr lang="en-US" dirty="0"/>
              <a:t>financial technology industry in London has seen rapid growth over the last few years, according to the office of the Mayor of London. </a:t>
            </a:r>
            <a:endParaRPr lang="en-US" dirty="0" smtClean="0"/>
          </a:p>
          <a:p>
            <a:r>
              <a:rPr lang="en-US" dirty="0" smtClean="0"/>
              <a:t>Forty </a:t>
            </a:r>
            <a:r>
              <a:rPr lang="en-US" dirty="0"/>
              <a:t>percent of the City of London's workforce is employed in financial and technology services</a:t>
            </a:r>
            <a:r>
              <a:rPr lang="en-US" dirty="0" smtClean="0"/>
              <a:t>.</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10</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0657112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435663"/>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11</a:t>
            </a:fld>
            <a:endParaRPr lang="en-IN" sz="1200" b="1" dirty="0">
              <a:solidFill>
                <a:schemeClr val="tx1"/>
              </a:solidFill>
            </a:endParaRPr>
          </a:p>
        </p:txBody>
      </p:sp>
      <p:sp>
        <p:nvSpPr>
          <p:cNvPr id="8" name="Title 1"/>
          <p:cNvSpPr txBox="1">
            <a:spLocks/>
          </p:cNvSpPr>
          <p:nvPr/>
        </p:nvSpPr>
        <p:spPr>
          <a:xfrm>
            <a:off x="850230" y="211753"/>
            <a:ext cx="7910407" cy="351971"/>
          </a:xfrm>
          <a:prstGeom prst="rect">
            <a:avLst/>
          </a:prstGeom>
        </p:spPr>
        <p:txBody>
          <a:bodyPr vert="horz" lIns="68580" tIns="34290" rIns="68580" bIns="3429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u="sng" dirty="0" smtClean="0"/>
              <a:t>Numbers </a:t>
            </a:r>
            <a:endParaRPr lang="en-IN" u="sng" dirty="0"/>
          </a:p>
        </p:txBody>
      </p:sp>
      <p:sp>
        <p:nvSpPr>
          <p:cNvPr id="12" name="object 2"/>
          <p:cNvSpPr/>
          <p:nvPr/>
        </p:nvSpPr>
        <p:spPr>
          <a:xfrm>
            <a:off x="2446867" y="754373"/>
            <a:ext cx="6156359" cy="3555159"/>
          </a:xfrm>
          <a:prstGeom prst="rect">
            <a:avLst/>
          </a:prstGeom>
          <a:blipFill>
            <a:blip r:embed="rId4" cstate="print"/>
            <a:stretch>
              <a:fillRect/>
            </a:stretch>
          </a:blipFill>
        </p:spPr>
        <p:txBody>
          <a:bodyPr wrap="square" lIns="0" tIns="0" rIns="0" bIns="0" rtlCol="0"/>
          <a:lstStyle/>
          <a:p>
            <a:endParaRPr/>
          </a:p>
        </p:txBody>
      </p:sp>
      <p:sp>
        <p:nvSpPr>
          <p:cNvPr id="4" name="Rectangle 3"/>
          <p:cNvSpPr/>
          <p:nvPr/>
        </p:nvSpPr>
        <p:spPr>
          <a:xfrm>
            <a:off x="540774" y="1173621"/>
            <a:ext cx="1749838" cy="307777"/>
          </a:xfrm>
          <a:prstGeom prst="rect">
            <a:avLst/>
          </a:prstGeom>
        </p:spPr>
        <p:txBody>
          <a:bodyPr wrap="none">
            <a:spAutoFit/>
          </a:bodyPr>
          <a:lstStyle/>
          <a:p>
            <a:pPr marL="535940" indent="-523875">
              <a:lnSpc>
                <a:spcPct val="100000"/>
              </a:lnSpc>
              <a:spcBef>
                <a:spcPts val="105"/>
              </a:spcBef>
              <a:buClr>
                <a:srgbClr val="3DA4D6"/>
              </a:buClr>
              <a:buSzPct val="105063"/>
              <a:buFont typeface="Lucida Sans Unicode"/>
              <a:buChar char="‣"/>
              <a:tabLst>
                <a:tab pos="535940" algn="l"/>
                <a:tab pos="536575" algn="l"/>
              </a:tabLst>
            </a:pPr>
            <a:r>
              <a:rPr lang="en-IN" spc="155" dirty="0">
                <a:solidFill>
                  <a:srgbClr val="838787"/>
                </a:solidFill>
                <a:latin typeface="Arial"/>
                <a:cs typeface="Arial"/>
              </a:rPr>
              <a:t>26</a:t>
            </a:r>
            <a:r>
              <a:rPr lang="en-IN" spc="-175" dirty="0">
                <a:solidFill>
                  <a:srgbClr val="838787"/>
                </a:solidFill>
                <a:latin typeface="Arial"/>
                <a:cs typeface="Arial"/>
              </a:rPr>
              <a:t> </a:t>
            </a:r>
            <a:r>
              <a:rPr lang="en-IN" spc="50" dirty="0">
                <a:solidFill>
                  <a:srgbClr val="838787"/>
                </a:solidFill>
                <a:latin typeface="Arial"/>
                <a:cs typeface="Arial"/>
              </a:rPr>
              <a:t>Unicorns</a:t>
            </a:r>
            <a:endParaRPr lang="en-IN" dirty="0">
              <a:latin typeface="Arial"/>
              <a:cs typeface="Arial"/>
            </a:endParaRPr>
          </a:p>
        </p:txBody>
      </p:sp>
      <p:sp>
        <p:nvSpPr>
          <p:cNvPr id="13" name="object 6"/>
          <p:cNvSpPr txBox="1"/>
          <p:nvPr/>
        </p:nvSpPr>
        <p:spPr>
          <a:xfrm rot="10800000" flipV="1">
            <a:off x="628650" y="1963611"/>
            <a:ext cx="1589617" cy="196208"/>
          </a:xfrm>
          <a:prstGeom prst="rect">
            <a:avLst/>
          </a:prstGeom>
        </p:spPr>
        <p:txBody>
          <a:bodyPr vert="horz" wrap="square" lIns="0" tIns="11430" rIns="0" bIns="0" rtlCol="0">
            <a:spAutoFit/>
          </a:bodyPr>
          <a:lstStyle/>
          <a:p>
            <a:pPr marL="12700">
              <a:lnSpc>
                <a:spcPct val="100000"/>
              </a:lnSpc>
              <a:spcBef>
                <a:spcPts val="90"/>
              </a:spcBef>
            </a:pPr>
            <a:r>
              <a:rPr sz="1200" u="heavy" spc="35" dirty="0">
                <a:solidFill>
                  <a:srgbClr val="838787"/>
                </a:solidFill>
                <a:uFill>
                  <a:solidFill>
                    <a:srgbClr val="838787"/>
                  </a:solidFill>
                </a:uFill>
                <a:latin typeface="Arial"/>
                <a:cs typeface="Arial"/>
              </a:rPr>
              <a:t># </a:t>
            </a:r>
            <a:r>
              <a:rPr sz="1200" u="heavy" dirty="0">
                <a:solidFill>
                  <a:srgbClr val="838787"/>
                </a:solidFill>
                <a:uFill>
                  <a:solidFill>
                    <a:srgbClr val="838787"/>
                  </a:solidFill>
                </a:uFill>
                <a:latin typeface="Arial"/>
                <a:cs typeface="Arial"/>
              </a:rPr>
              <a:t>Source:</a:t>
            </a:r>
            <a:r>
              <a:rPr sz="1200" u="heavy" spc="-195" dirty="0">
                <a:solidFill>
                  <a:srgbClr val="838787"/>
                </a:solidFill>
                <a:uFill>
                  <a:solidFill>
                    <a:srgbClr val="838787"/>
                  </a:solidFill>
                </a:uFill>
                <a:latin typeface="Arial"/>
                <a:cs typeface="Arial"/>
              </a:rPr>
              <a:t> </a:t>
            </a:r>
            <a:r>
              <a:rPr sz="1200" u="heavy" spc="5" dirty="0">
                <a:solidFill>
                  <a:srgbClr val="34A5DA"/>
                </a:solidFill>
                <a:uFill>
                  <a:solidFill>
                    <a:srgbClr val="838787"/>
                  </a:solidFill>
                </a:uFill>
                <a:latin typeface="Arial"/>
                <a:cs typeface="Arial"/>
              </a:rPr>
              <a:t>CBInsights</a:t>
            </a:r>
            <a:endParaRPr sz="1200" dirty="0">
              <a:latin typeface="Arial"/>
              <a:cs typeface="Arial"/>
            </a:endParaRPr>
          </a:p>
        </p:txBody>
      </p:sp>
      <p:sp>
        <p:nvSpPr>
          <p:cNvPr id="14" name="Rectangle 13"/>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7728881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428889"/>
          </a:xfrm>
        </p:spPr>
        <p:txBody>
          <a:bodyPr>
            <a:normAutofit fontScale="90000"/>
          </a:bodyPr>
          <a:lstStyle/>
          <a:p>
            <a:endParaRPr lang="en-IN" dirty="0"/>
          </a:p>
        </p:txBody>
      </p:sp>
      <p:sp>
        <p:nvSpPr>
          <p:cNvPr id="3" name="Content Placeholder 2"/>
          <p:cNvSpPr>
            <a:spLocks noGrp="1"/>
          </p:cNvSpPr>
          <p:nvPr>
            <p:ph idx="1"/>
          </p:nvPr>
        </p:nvSpPr>
        <p:spPr>
          <a:xfrm>
            <a:off x="628650" y="931333"/>
            <a:ext cx="7886700" cy="3701390"/>
          </a:xfrm>
        </p:spPr>
        <p:txBody>
          <a:bodyPr>
            <a:normAutofit fontScale="92500"/>
          </a:bodyPr>
          <a:lstStyle/>
          <a:p>
            <a:pPr algn="just"/>
            <a:r>
              <a:rPr lang="en-US" dirty="0" smtClean="0"/>
              <a:t>Fintech technology has been used to automate Investment, Insurance, Banking Service and Risk Management</a:t>
            </a:r>
          </a:p>
          <a:p>
            <a:pPr algn="just"/>
            <a:r>
              <a:rPr lang="en-US" dirty="0" smtClean="0"/>
              <a:t>The </a:t>
            </a:r>
            <a:r>
              <a:rPr lang="en-US" dirty="0"/>
              <a:t>services may originate from various independent service providers including at least one licensed bank or insurer. </a:t>
            </a:r>
            <a:endParaRPr lang="en-US" dirty="0" smtClean="0"/>
          </a:p>
          <a:p>
            <a:pPr algn="just"/>
            <a:r>
              <a:rPr lang="en-US" dirty="0" smtClean="0"/>
              <a:t>In </a:t>
            </a:r>
            <a:r>
              <a:rPr lang="en-US" dirty="0"/>
              <a:t>trading on capital markets, innovative electronic trading platforms facilitate trades online and in real time. </a:t>
            </a:r>
            <a:endParaRPr lang="en-US" dirty="0" smtClean="0"/>
          </a:p>
          <a:p>
            <a:pPr algn="just"/>
            <a:r>
              <a:rPr lang="en-US" dirty="0" smtClean="0"/>
              <a:t>Social </a:t>
            </a:r>
            <a:r>
              <a:rPr lang="en-US" dirty="0"/>
              <a:t>trading networks allow investors to observe the trading behavior of their peers and expert traders and to follow their investment strategies on currency exchange and capital markets. </a:t>
            </a:r>
            <a:endParaRPr lang="en-US" dirty="0" smtClean="0"/>
          </a:p>
          <a:p>
            <a:pPr algn="just"/>
            <a:r>
              <a:rPr lang="en-US" dirty="0" smtClean="0"/>
              <a:t>The </a:t>
            </a:r>
            <a:r>
              <a:rPr lang="en-US" dirty="0"/>
              <a:t>platforms require little or no knowledge about financial markets, and have been described as disruptors which provide "a low-cost, sophisticated alternative to traditional wealth managers" by the World Economic Forum. </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12</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468653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9915"/>
          </a:xfrm>
        </p:spPr>
        <p:txBody>
          <a:bodyPr>
            <a:normAutofit fontScale="90000"/>
          </a:bodyPr>
          <a:lstStyle/>
          <a:p>
            <a:r>
              <a:rPr lang="en-IN" sz="3600" b="1" dirty="0"/>
              <a:t>To be continued in next session</a:t>
            </a:r>
            <a:endParaRPr lang="en-IN" dirty="0"/>
          </a:p>
        </p:txBody>
      </p:sp>
      <p:sp>
        <p:nvSpPr>
          <p:cNvPr id="3" name="Content Placeholder 2"/>
          <p:cNvSpPr>
            <a:spLocks noGrp="1"/>
          </p:cNvSpPr>
          <p:nvPr>
            <p:ph idx="1"/>
          </p:nvPr>
        </p:nvSpPr>
        <p:spPr>
          <a:xfrm>
            <a:off x="518647" y="475443"/>
            <a:ext cx="7886700" cy="4291819"/>
          </a:xfrm>
        </p:spPr>
        <p:txBody>
          <a:bodyPr>
            <a:noAutofit/>
          </a:bodyPr>
          <a:lstStyle/>
          <a:p>
            <a:r>
              <a:rPr lang="en-US" sz="1100" dirty="0" smtClean="0">
                <a:solidFill>
                  <a:schemeClr val="bg1">
                    <a:lumMod val="75000"/>
                  </a:schemeClr>
                </a:solidFill>
              </a:rPr>
              <a:t>Part A :</a:t>
            </a:r>
          </a:p>
          <a:p>
            <a:r>
              <a:rPr lang="en-US" sz="1100" dirty="0" smtClean="0">
                <a:solidFill>
                  <a:schemeClr val="bg1">
                    <a:lumMod val="75000"/>
                  </a:schemeClr>
                </a:solidFill>
              </a:rPr>
              <a:t>Introduction</a:t>
            </a:r>
            <a:r>
              <a:rPr lang="en-US" sz="1100" dirty="0">
                <a:solidFill>
                  <a:schemeClr val="bg1">
                    <a:lumMod val="75000"/>
                  </a:schemeClr>
                </a:solidFill>
              </a:rPr>
              <a:t>, </a:t>
            </a:r>
            <a:endParaRPr lang="en-US" sz="1100" dirty="0" smtClean="0">
              <a:solidFill>
                <a:schemeClr val="bg1">
                  <a:lumMod val="75000"/>
                </a:schemeClr>
              </a:solidFill>
            </a:endParaRPr>
          </a:p>
          <a:p>
            <a:r>
              <a:rPr lang="en-US" sz="1100" dirty="0" smtClean="0">
                <a:solidFill>
                  <a:schemeClr val="bg1">
                    <a:lumMod val="75000"/>
                  </a:schemeClr>
                </a:solidFill>
              </a:rPr>
              <a:t>Financial </a:t>
            </a:r>
            <a:r>
              <a:rPr lang="en-US" sz="1100" dirty="0">
                <a:solidFill>
                  <a:schemeClr val="bg1">
                    <a:lumMod val="75000"/>
                  </a:schemeClr>
                </a:solidFill>
              </a:rPr>
              <a:t>Services </a:t>
            </a:r>
          </a:p>
          <a:p>
            <a:r>
              <a:rPr lang="en-US" sz="1100" dirty="0" smtClean="0">
                <a:solidFill>
                  <a:schemeClr val="bg1">
                    <a:lumMod val="75000"/>
                  </a:schemeClr>
                </a:solidFill>
              </a:rPr>
              <a:t> </a:t>
            </a:r>
            <a:r>
              <a:rPr lang="en-US" sz="1100" dirty="0">
                <a:solidFill>
                  <a:schemeClr val="bg1">
                    <a:lumMod val="75000"/>
                  </a:schemeClr>
                </a:solidFill>
              </a:rPr>
              <a:t>Fintech: Introduction, </a:t>
            </a:r>
            <a:endParaRPr lang="en-US" sz="1100" dirty="0" smtClean="0">
              <a:solidFill>
                <a:schemeClr val="bg1">
                  <a:lumMod val="75000"/>
                </a:schemeClr>
              </a:solidFill>
            </a:endParaRPr>
          </a:p>
          <a:p>
            <a:r>
              <a:rPr lang="en-US" sz="1100" dirty="0" smtClean="0">
                <a:solidFill>
                  <a:schemeClr val="bg1">
                    <a:lumMod val="75000"/>
                  </a:schemeClr>
                </a:solidFill>
              </a:rPr>
              <a:t>Changing </a:t>
            </a:r>
            <a:r>
              <a:rPr lang="en-US" sz="1100" dirty="0">
                <a:solidFill>
                  <a:schemeClr val="bg1">
                    <a:lumMod val="75000"/>
                  </a:schemeClr>
                </a:solidFill>
              </a:rPr>
              <a:t>Environment, </a:t>
            </a:r>
            <a:endParaRPr lang="en-US" sz="1100" dirty="0" smtClean="0">
              <a:solidFill>
                <a:schemeClr val="bg1">
                  <a:lumMod val="75000"/>
                </a:schemeClr>
              </a:solidFill>
            </a:endParaRPr>
          </a:p>
          <a:p>
            <a:r>
              <a:rPr lang="en-US" sz="1100" dirty="0" smtClean="0">
                <a:solidFill>
                  <a:schemeClr val="bg1">
                    <a:lumMod val="75000"/>
                  </a:schemeClr>
                </a:solidFill>
              </a:rPr>
              <a:t>Customer </a:t>
            </a:r>
            <a:r>
              <a:rPr lang="en-US" sz="1100" dirty="0">
                <a:solidFill>
                  <a:schemeClr val="bg1">
                    <a:lumMod val="75000"/>
                  </a:schemeClr>
                </a:solidFill>
              </a:rPr>
              <a:t>Centricity, </a:t>
            </a:r>
            <a:endParaRPr lang="en-US" sz="1100" dirty="0" smtClean="0">
              <a:solidFill>
                <a:schemeClr val="bg1">
                  <a:lumMod val="75000"/>
                </a:schemeClr>
              </a:solidFill>
            </a:endParaRPr>
          </a:p>
          <a:p>
            <a:pPr marL="0" indent="0">
              <a:buNone/>
            </a:pPr>
            <a:r>
              <a:rPr lang="en-US" sz="1100" dirty="0" smtClean="0"/>
              <a:t>Part B</a:t>
            </a:r>
          </a:p>
          <a:p>
            <a:r>
              <a:rPr lang="en-US" sz="1100" dirty="0" smtClean="0"/>
              <a:t>Digital Transformation</a:t>
            </a:r>
          </a:p>
          <a:p>
            <a:r>
              <a:rPr lang="en-US" sz="1100" dirty="0" smtClean="0"/>
              <a:t>Definition </a:t>
            </a:r>
            <a:r>
              <a:rPr lang="en-US" sz="1100" dirty="0"/>
              <a:t>of </a:t>
            </a:r>
            <a:r>
              <a:rPr lang="en-US" sz="1100" dirty="0" smtClean="0"/>
              <a:t>Fintech</a:t>
            </a:r>
          </a:p>
          <a:p>
            <a:r>
              <a:rPr lang="en-US" sz="1100" dirty="0" smtClean="0"/>
              <a:t>History </a:t>
            </a:r>
            <a:r>
              <a:rPr lang="en-US" sz="1100" dirty="0"/>
              <a:t>of </a:t>
            </a:r>
            <a:r>
              <a:rPr lang="en-US" sz="1100" dirty="0" smtClean="0"/>
              <a:t>Fintech</a:t>
            </a:r>
          </a:p>
          <a:p>
            <a:r>
              <a:rPr lang="en-US" sz="1100" dirty="0" smtClean="0"/>
              <a:t>Fintech stages</a:t>
            </a:r>
          </a:p>
          <a:p>
            <a:r>
              <a:rPr lang="en-US" sz="1100" dirty="0" smtClean="0"/>
              <a:t>An </a:t>
            </a:r>
            <a:r>
              <a:rPr lang="en-US" sz="1100" dirty="0"/>
              <a:t>Overview of Fintech Initiatives Around the </a:t>
            </a:r>
            <a:r>
              <a:rPr lang="en-US" sz="1100" dirty="0" smtClean="0"/>
              <a:t>World</a:t>
            </a:r>
          </a:p>
          <a:p>
            <a:pPr marL="0" indent="0">
              <a:buNone/>
            </a:pPr>
            <a:r>
              <a:rPr lang="en-US" sz="1100" dirty="0" smtClean="0">
                <a:solidFill>
                  <a:schemeClr val="bg1">
                    <a:lumMod val="75000"/>
                  </a:schemeClr>
                </a:solidFill>
              </a:rPr>
              <a:t>Part C</a:t>
            </a:r>
          </a:p>
          <a:p>
            <a:r>
              <a:rPr lang="en-US" sz="1100" dirty="0" smtClean="0">
                <a:solidFill>
                  <a:schemeClr val="bg1">
                    <a:lumMod val="75000"/>
                  </a:schemeClr>
                </a:solidFill>
              </a:rPr>
              <a:t>Ecosystems</a:t>
            </a:r>
            <a:r>
              <a:rPr lang="en-US" sz="1100" dirty="0">
                <a:solidFill>
                  <a:schemeClr val="bg1">
                    <a:lumMod val="75000"/>
                  </a:schemeClr>
                </a:solidFill>
              </a:rPr>
              <a:t>, </a:t>
            </a:r>
            <a:endParaRPr lang="en-US" sz="1100" dirty="0" smtClean="0">
              <a:solidFill>
                <a:schemeClr val="bg1">
                  <a:lumMod val="75000"/>
                </a:schemeClr>
              </a:solidFill>
            </a:endParaRPr>
          </a:p>
          <a:p>
            <a:r>
              <a:rPr lang="en-US" sz="1100" dirty="0" smtClean="0">
                <a:solidFill>
                  <a:schemeClr val="bg1">
                    <a:lumMod val="75000"/>
                  </a:schemeClr>
                </a:solidFill>
              </a:rPr>
              <a:t>Ranking </a:t>
            </a:r>
            <a:r>
              <a:rPr lang="en-US" sz="1100" dirty="0">
                <a:solidFill>
                  <a:schemeClr val="bg1">
                    <a:lumMod val="75000"/>
                  </a:schemeClr>
                </a:solidFill>
              </a:rPr>
              <a:t>National Ecosystems, </a:t>
            </a:r>
            <a:endParaRPr lang="en-US" sz="1100" dirty="0" smtClean="0">
              <a:solidFill>
                <a:schemeClr val="bg1">
                  <a:lumMod val="75000"/>
                </a:schemeClr>
              </a:solidFill>
            </a:endParaRPr>
          </a:p>
          <a:p>
            <a:r>
              <a:rPr lang="en-US" sz="1100" dirty="0" smtClean="0">
                <a:solidFill>
                  <a:schemeClr val="bg1">
                    <a:lumMod val="75000"/>
                  </a:schemeClr>
                </a:solidFill>
              </a:rPr>
              <a:t>Downsides </a:t>
            </a:r>
            <a:r>
              <a:rPr lang="en-US" sz="1100" dirty="0">
                <a:solidFill>
                  <a:schemeClr val="bg1">
                    <a:lumMod val="75000"/>
                  </a:schemeClr>
                </a:solidFill>
              </a:rPr>
              <a:t>of Disruptive Fintech Initiatives. </a:t>
            </a:r>
            <a:endParaRPr lang="en-IN" sz="1100"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3FCAF691-C30B-4477-A4FB-AFF7F164B000}" type="slidenum">
              <a:rPr lang="en-IN" smtClean="0"/>
              <a:t>13</a:t>
            </a:fld>
            <a:endParaRPr lang="en-IN"/>
          </a:p>
        </p:txBody>
      </p:sp>
      <p:sp>
        <p:nvSpPr>
          <p:cNvPr id="5" name="Rectangle 4"/>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2077309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428889"/>
          </a:xfrm>
        </p:spPr>
        <p:txBody>
          <a:bodyPr>
            <a:normAutofit fontScale="90000"/>
          </a:bodyPr>
          <a:lstStyle/>
          <a:p>
            <a:r>
              <a:rPr lang="en-IN" dirty="0"/>
              <a:t>Digital Transformation and Fintech</a:t>
            </a:r>
          </a:p>
        </p:txBody>
      </p:sp>
      <p:sp>
        <p:nvSpPr>
          <p:cNvPr id="3" name="Content Placeholder 2"/>
          <p:cNvSpPr>
            <a:spLocks noGrp="1"/>
          </p:cNvSpPr>
          <p:nvPr>
            <p:ph idx="1"/>
          </p:nvPr>
        </p:nvSpPr>
        <p:spPr>
          <a:xfrm>
            <a:off x="628650" y="931333"/>
            <a:ext cx="7886700" cy="3701390"/>
          </a:xfrm>
        </p:spPr>
        <p:txBody>
          <a:bodyPr>
            <a:normAutofit/>
          </a:bodyPr>
          <a:lstStyle/>
          <a:p>
            <a:pPr algn="just"/>
            <a:r>
              <a:rPr lang="en-US" dirty="0"/>
              <a:t>A new application of digital initiatives, such as marketing </a:t>
            </a:r>
            <a:endParaRPr lang="en-US" dirty="0" smtClean="0"/>
          </a:p>
          <a:p>
            <a:pPr marL="0" indent="0" algn="just">
              <a:buNone/>
            </a:pPr>
            <a:r>
              <a:rPr lang="en-US" dirty="0" smtClean="0"/>
              <a:t>• </a:t>
            </a:r>
            <a:r>
              <a:rPr lang="en-US" dirty="0"/>
              <a:t>A matter of using technology to drive business process innovation </a:t>
            </a:r>
            <a:endParaRPr lang="en-US" dirty="0" smtClean="0"/>
          </a:p>
          <a:p>
            <a:pPr marL="0" indent="0" algn="just">
              <a:buNone/>
            </a:pPr>
            <a:r>
              <a:rPr lang="en-US" dirty="0" smtClean="0"/>
              <a:t>• </a:t>
            </a:r>
            <a:r>
              <a:rPr lang="en-US" dirty="0"/>
              <a:t>Nothing less than to be the Uber of taxi or the Airbnb of hoteling, and </a:t>
            </a:r>
            <a:r>
              <a:rPr lang="en-US" dirty="0" smtClean="0"/>
              <a:t>more</a:t>
            </a:r>
          </a:p>
          <a:p>
            <a:pPr marL="0" indent="0" algn="just">
              <a:buNone/>
            </a:pPr>
            <a:r>
              <a:rPr lang="en-US" dirty="0"/>
              <a:t>business’ 4 Cs—context, customers, challenges and costs, and competitors—so that they can have a clear view of how digital transformation, technologies, and customer behavior can affect their organizations in the years to come</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14</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2042854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428889"/>
          </a:xfrm>
        </p:spPr>
        <p:txBody>
          <a:bodyPr>
            <a:normAutofit fontScale="90000"/>
          </a:bodyPr>
          <a:lstStyle/>
          <a:p>
            <a:r>
              <a:rPr lang="en-IN" dirty="0"/>
              <a:t>Digital Transformation and Fintech</a:t>
            </a:r>
          </a:p>
        </p:txBody>
      </p:sp>
      <p:sp>
        <p:nvSpPr>
          <p:cNvPr id="3" name="Content Placeholder 2"/>
          <p:cNvSpPr>
            <a:spLocks noGrp="1"/>
          </p:cNvSpPr>
          <p:nvPr>
            <p:ph idx="1"/>
          </p:nvPr>
        </p:nvSpPr>
        <p:spPr>
          <a:xfrm>
            <a:off x="628650" y="931333"/>
            <a:ext cx="7886700" cy="3701390"/>
          </a:xfrm>
        </p:spPr>
        <p:txBody>
          <a:bodyPr>
            <a:normAutofit/>
          </a:bodyPr>
          <a:lstStyle/>
          <a:p>
            <a:pPr algn="just"/>
            <a:r>
              <a:rPr lang="en-US" dirty="0"/>
              <a:t>the digital transformation, it is important to look at the 3 Ps </a:t>
            </a:r>
            <a:endParaRPr lang="en-US" dirty="0" smtClean="0"/>
          </a:p>
          <a:p>
            <a:pPr algn="just"/>
            <a:r>
              <a:rPr lang="en-US" dirty="0" smtClean="0"/>
              <a:t>Products</a:t>
            </a:r>
            <a:r>
              <a:rPr lang="en-US" dirty="0"/>
              <a:t>: The definition of services to be offered to the customers of the organization is really essentially</a:t>
            </a:r>
            <a:r>
              <a:rPr lang="en-US" dirty="0" smtClean="0"/>
              <a:t>.</a:t>
            </a:r>
          </a:p>
          <a:p>
            <a:pPr algn="just"/>
            <a:r>
              <a:rPr lang="en-US" dirty="0"/>
              <a:t>Processes: The introduction of new products needs to consider also the changes in the processes. The two goes together in an innovation</a:t>
            </a:r>
            <a:r>
              <a:rPr lang="en-US" dirty="0" smtClean="0"/>
              <a:t>.</a:t>
            </a:r>
          </a:p>
          <a:p>
            <a:pPr algn="just"/>
            <a:r>
              <a:rPr lang="en-US" dirty="0" smtClean="0"/>
              <a:t>People</a:t>
            </a:r>
            <a:r>
              <a:rPr lang="en-US" dirty="0"/>
              <a:t>: Finally yet importantly, people must deploy and deliver the innovation. Executives should devote to them a very strong </a:t>
            </a:r>
            <a:r>
              <a:rPr lang="en-US" dirty="0" smtClean="0"/>
              <a:t>consideration.</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15</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853125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428889"/>
          </a:xfrm>
        </p:spPr>
        <p:txBody>
          <a:bodyPr>
            <a:normAutofit fontScale="90000"/>
          </a:bodyPr>
          <a:lstStyle/>
          <a:p>
            <a:r>
              <a:rPr lang="en-IN" dirty="0"/>
              <a:t>Digital Transformation and Fintech</a:t>
            </a:r>
          </a:p>
        </p:txBody>
      </p:sp>
      <p:sp>
        <p:nvSpPr>
          <p:cNvPr id="3" name="Content Placeholder 2"/>
          <p:cNvSpPr>
            <a:spLocks noGrp="1"/>
          </p:cNvSpPr>
          <p:nvPr>
            <p:ph idx="1"/>
          </p:nvPr>
        </p:nvSpPr>
        <p:spPr>
          <a:xfrm>
            <a:off x="628650" y="931333"/>
            <a:ext cx="7886700" cy="3701390"/>
          </a:xfrm>
        </p:spPr>
        <p:txBody>
          <a:bodyPr>
            <a:normAutofit/>
          </a:bodyPr>
          <a:lstStyle/>
          <a:p>
            <a:pPr algn="just"/>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16</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pic>
        <p:nvPicPr>
          <p:cNvPr id="4" name="Picture 3"/>
          <p:cNvPicPr>
            <a:picLocks noChangeAspect="1"/>
          </p:cNvPicPr>
          <p:nvPr/>
        </p:nvPicPr>
        <p:blipFill>
          <a:blip r:embed="rId3"/>
          <a:stretch>
            <a:fillRect/>
          </a:stretch>
        </p:blipFill>
        <p:spPr>
          <a:xfrm>
            <a:off x="628650" y="779241"/>
            <a:ext cx="7886699" cy="3988022"/>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3976699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435663"/>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17</a:t>
            </a:fld>
            <a:endParaRPr lang="en-IN" sz="1200" b="1" dirty="0">
              <a:solidFill>
                <a:schemeClr val="tx1"/>
              </a:solidFill>
            </a:endParaRPr>
          </a:p>
        </p:txBody>
      </p:sp>
      <p:sp>
        <p:nvSpPr>
          <p:cNvPr id="8" name="Title 1"/>
          <p:cNvSpPr txBox="1">
            <a:spLocks/>
          </p:cNvSpPr>
          <p:nvPr/>
        </p:nvSpPr>
        <p:spPr>
          <a:xfrm>
            <a:off x="850230" y="211753"/>
            <a:ext cx="7910407" cy="351971"/>
          </a:xfrm>
          <a:prstGeom prst="rect">
            <a:avLst/>
          </a:prstGeom>
        </p:spPr>
        <p:txBody>
          <a:bodyPr vert="horz" lIns="68580" tIns="34290" rIns="68580" bIns="3429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u="sng" dirty="0"/>
              <a:t>Fintech Universe</a:t>
            </a:r>
            <a:r>
              <a:rPr lang="en-US" u="sng" dirty="0" smtClean="0"/>
              <a:t> </a:t>
            </a:r>
            <a:endParaRPr lang="en-IN" u="sng" dirty="0"/>
          </a:p>
        </p:txBody>
      </p:sp>
      <p:pic>
        <p:nvPicPr>
          <p:cNvPr id="14" name="Picture 13"/>
          <p:cNvPicPr>
            <a:picLocks noChangeAspect="1"/>
          </p:cNvPicPr>
          <p:nvPr/>
        </p:nvPicPr>
        <p:blipFill>
          <a:blip r:embed="rId4"/>
          <a:stretch>
            <a:fillRect/>
          </a:stretch>
        </p:blipFill>
        <p:spPr>
          <a:xfrm>
            <a:off x="1806855" y="647416"/>
            <a:ext cx="5306654" cy="3988441"/>
          </a:xfrm>
          <a:prstGeom prst="rect">
            <a:avLst/>
          </a:prstGeom>
        </p:spPr>
      </p:pic>
      <p:sp>
        <p:nvSpPr>
          <p:cNvPr id="12" name="Rectangle 11"/>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231591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435663"/>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18</a:t>
            </a:fld>
            <a:endParaRPr lang="en-IN" sz="1200" b="1" dirty="0">
              <a:solidFill>
                <a:schemeClr val="tx1"/>
              </a:solidFill>
            </a:endParaRPr>
          </a:p>
        </p:txBody>
      </p:sp>
      <p:sp>
        <p:nvSpPr>
          <p:cNvPr id="8" name="Title 1"/>
          <p:cNvSpPr txBox="1">
            <a:spLocks/>
          </p:cNvSpPr>
          <p:nvPr/>
        </p:nvSpPr>
        <p:spPr>
          <a:xfrm>
            <a:off x="850230" y="211753"/>
            <a:ext cx="7910407" cy="351971"/>
          </a:xfrm>
          <a:prstGeom prst="rect">
            <a:avLst/>
          </a:prstGeom>
        </p:spPr>
        <p:txBody>
          <a:bodyPr vert="horz" lIns="68580" tIns="34290" rIns="68580" bIns="3429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t>Technologies</a:t>
            </a:r>
            <a:endParaRPr lang="en-IN" u="sng" dirty="0"/>
          </a:p>
        </p:txBody>
      </p:sp>
      <p:pic>
        <p:nvPicPr>
          <p:cNvPr id="12" name="Picture 11"/>
          <p:cNvPicPr>
            <a:picLocks noChangeAspect="1"/>
          </p:cNvPicPr>
          <p:nvPr/>
        </p:nvPicPr>
        <p:blipFill>
          <a:blip r:embed="rId4"/>
          <a:stretch>
            <a:fillRect/>
          </a:stretch>
        </p:blipFill>
        <p:spPr>
          <a:xfrm>
            <a:off x="582051" y="754374"/>
            <a:ext cx="8178585" cy="3735081"/>
          </a:xfrm>
          <a:prstGeom prst="rect">
            <a:avLst/>
          </a:prstGeom>
        </p:spPr>
      </p:pic>
      <p:sp>
        <p:nvSpPr>
          <p:cNvPr id="13" name="Rectangle 12"/>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5531977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471223"/>
          </a:xfrm>
        </p:spPr>
        <p:txBody>
          <a:bodyPr>
            <a:normAutofit fontScale="90000"/>
          </a:bodyPr>
          <a:lstStyle/>
          <a:p>
            <a:endParaRPr lang="en-IN" dirty="0"/>
          </a:p>
        </p:txBody>
      </p:sp>
      <p:sp>
        <p:nvSpPr>
          <p:cNvPr id="3" name="Content Placeholder 2"/>
          <p:cNvSpPr>
            <a:spLocks noGrp="1"/>
          </p:cNvSpPr>
          <p:nvPr>
            <p:ph idx="1"/>
          </p:nvPr>
        </p:nvSpPr>
        <p:spPr>
          <a:xfrm>
            <a:off x="628650" y="745067"/>
            <a:ext cx="8003286" cy="4022196"/>
          </a:xfrm>
        </p:spPr>
        <p:txBody>
          <a:bodyPr>
            <a:normAutofit fontScale="85000" lnSpcReduction="20000"/>
          </a:bodyPr>
          <a:lstStyle/>
          <a:p>
            <a:pPr algn="just"/>
            <a:r>
              <a:rPr lang="en-US" dirty="0" smtClean="0"/>
              <a:t>The </a:t>
            </a:r>
            <a:r>
              <a:rPr lang="en-US" dirty="0"/>
              <a:t>financial services industry, some of the used technologies include artificial intelligence (AI), big data, robotic process automation (RPA), and </a:t>
            </a:r>
            <a:r>
              <a:rPr lang="en-US" dirty="0" err="1"/>
              <a:t>blockchain</a:t>
            </a:r>
            <a:r>
              <a:rPr lang="en-US" dirty="0"/>
              <a:t>. </a:t>
            </a:r>
            <a:endParaRPr lang="en-US" dirty="0" smtClean="0"/>
          </a:p>
          <a:p>
            <a:pPr algn="just"/>
            <a:r>
              <a:rPr lang="en-US" dirty="0" smtClean="0"/>
              <a:t>Artificial </a:t>
            </a:r>
            <a:r>
              <a:rPr lang="en-US" dirty="0"/>
              <a:t>Intelligence is a blanket term for many different technologies. </a:t>
            </a:r>
            <a:endParaRPr lang="en-US" dirty="0" smtClean="0"/>
          </a:p>
          <a:p>
            <a:pPr algn="just"/>
            <a:r>
              <a:rPr lang="en-US" dirty="0" smtClean="0"/>
              <a:t>In </a:t>
            </a:r>
            <a:r>
              <a:rPr lang="en-US" dirty="0"/>
              <a:t>terms of the "</a:t>
            </a:r>
            <a:r>
              <a:rPr lang="en-US" dirty="0" err="1"/>
              <a:t>fintech</a:t>
            </a:r>
            <a:r>
              <a:rPr lang="en-US" dirty="0"/>
              <a:t>" industry, AI is used in various forms. AI algorithms can be used to predict changes in the stock market and give insight into the </a:t>
            </a:r>
            <a:r>
              <a:rPr lang="en-US" dirty="0" smtClean="0"/>
              <a:t>economy.</a:t>
            </a:r>
          </a:p>
          <a:p>
            <a:pPr algn="just"/>
            <a:r>
              <a:rPr lang="en-US" dirty="0" smtClean="0"/>
              <a:t>AI </a:t>
            </a:r>
            <a:r>
              <a:rPr lang="en-US" dirty="0"/>
              <a:t>is used to provide insight on customer spending habits and allows financial institutions to better understand their clients. </a:t>
            </a:r>
            <a:endParaRPr lang="en-US" dirty="0" smtClean="0"/>
          </a:p>
          <a:p>
            <a:pPr algn="just"/>
            <a:r>
              <a:rPr lang="en-US" dirty="0" err="1" smtClean="0"/>
              <a:t>Chatbots</a:t>
            </a:r>
            <a:r>
              <a:rPr lang="en-US" dirty="0" smtClean="0"/>
              <a:t> </a:t>
            </a:r>
            <a:r>
              <a:rPr lang="en-US" dirty="0"/>
              <a:t>are another AI-driven tool that banks are starting to use to help with customer service. </a:t>
            </a:r>
            <a:endParaRPr lang="en-US" dirty="0" smtClean="0"/>
          </a:p>
          <a:p>
            <a:pPr algn="just"/>
            <a:r>
              <a:rPr lang="en-US" dirty="0" smtClean="0"/>
              <a:t>Big </a:t>
            </a:r>
            <a:r>
              <a:rPr lang="en-US" dirty="0"/>
              <a:t>Data is another "</a:t>
            </a:r>
            <a:r>
              <a:rPr lang="en-US" dirty="0" err="1"/>
              <a:t>fintech</a:t>
            </a:r>
            <a:r>
              <a:rPr lang="en-US" dirty="0"/>
              <a:t>" technology that financial institutions utilize. </a:t>
            </a:r>
            <a:endParaRPr lang="en-US" dirty="0" smtClean="0"/>
          </a:p>
          <a:p>
            <a:pPr algn="just"/>
            <a:r>
              <a:rPr lang="en-US" dirty="0" smtClean="0"/>
              <a:t>In </a:t>
            </a:r>
            <a:r>
              <a:rPr lang="en-US" dirty="0"/>
              <a:t>the finance sector, big data can be used to predict client investments and market changes and create new strategies and portfolios. </a:t>
            </a:r>
            <a:endParaRPr lang="en-US" dirty="0" smtClean="0"/>
          </a:p>
          <a:p>
            <a:pPr algn="just"/>
            <a:r>
              <a:rPr lang="en-US" dirty="0" smtClean="0"/>
              <a:t>Big </a:t>
            </a:r>
            <a:r>
              <a:rPr lang="en-US" dirty="0"/>
              <a:t>Data can be used to analyze customer spending habits and therefore improve fraud detection. </a:t>
            </a:r>
            <a:endParaRPr lang="en-US" dirty="0" smtClean="0"/>
          </a:p>
          <a:p>
            <a:pPr algn="just"/>
            <a:r>
              <a:rPr lang="en-US" dirty="0" smtClean="0"/>
              <a:t>Big </a:t>
            </a:r>
            <a:r>
              <a:rPr lang="en-US" dirty="0"/>
              <a:t>Data helps banks create segmented marketing strategies and can be used to optimize the operations of a company.</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19</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908799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795B-C692-4985-9805-950483DD625E}"/>
              </a:ext>
            </a:extLst>
          </p:cNvPr>
          <p:cNvSpPr>
            <a:spLocks noGrp="1"/>
          </p:cNvSpPr>
          <p:nvPr>
            <p:ph type="title"/>
          </p:nvPr>
        </p:nvSpPr>
        <p:spPr>
          <a:xfrm>
            <a:off x="628650" y="13692"/>
            <a:ext cx="7886700" cy="406255"/>
          </a:xfrm>
        </p:spPr>
        <p:txBody>
          <a:bodyPr>
            <a:normAutofit fontScale="90000"/>
          </a:bodyPr>
          <a:lstStyle/>
          <a:p>
            <a:pPr algn="ctr"/>
            <a:r>
              <a:rPr lang="en-IN" sz="2700" b="1" dirty="0"/>
              <a:t>Objective/s of this session </a:t>
            </a:r>
          </a:p>
        </p:txBody>
      </p:sp>
      <p:sp>
        <p:nvSpPr>
          <p:cNvPr id="3" name="Content Placeholder 2">
            <a:extLst>
              <a:ext uri="{FF2B5EF4-FFF2-40B4-BE49-F238E27FC236}">
                <a16:creationId xmlns:a16="http://schemas.microsoft.com/office/drawing/2014/main" id="{8B0F5765-9B78-4DB7-A1DF-B1193D1F3BB0}"/>
              </a:ext>
            </a:extLst>
          </p:cNvPr>
          <p:cNvSpPr>
            <a:spLocks noGrp="1"/>
          </p:cNvSpPr>
          <p:nvPr>
            <p:ph idx="1"/>
          </p:nvPr>
        </p:nvSpPr>
        <p:spPr>
          <a:xfrm>
            <a:off x="512591" y="433639"/>
            <a:ext cx="7886700" cy="4155946"/>
          </a:xfrm>
        </p:spPr>
        <p:txBody>
          <a:bodyPr>
            <a:normAutofit fontScale="70000" lnSpcReduction="20000"/>
          </a:bodyPr>
          <a:lstStyle/>
          <a:p>
            <a:pPr marL="0" indent="0" algn="just">
              <a:buNone/>
            </a:pPr>
            <a:endParaRPr lang="en-IN" dirty="0"/>
          </a:p>
          <a:p>
            <a:pPr lvl="0" algn="just"/>
            <a:r>
              <a:rPr lang="en-US" dirty="0" smtClean="0"/>
              <a:t>To </a:t>
            </a:r>
            <a:r>
              <a:rPr lang="en-US" dirty="0"/>
              <a:t>Introduce </a:t>
            </a:r>
            <a:r>
              <a:rPr lang="en-US" dirty="0" err="1"/>
              <a:t>FinTech</a:t>
            </a:r>
            <a:r>
              <a:rPr lang="en-US" dirty="0"/>
              <a:t> and it’s sub sectors </a:t>
            </a:r>
            <a:endParaRPr lang="en-IN" dirty="0"/>
          </a:p>
          <a:p>
            <a:pPr lvl="0" algn="just"/>
            <a:r>
              <a:rPr lang="en-US" dirty="0"/>
              <a:t>To Explain the classification of various models of </a:t>
            </a:r>
            <a:r>
              <a:rPr lang="en-US" dirty="0" err="1"/>
              <a:t>FinTech</a:t>
            </a:r>
            <a:r>
              <a:rPr lang="en-US" dirty="0"/>
              <a:t> </a:t>
            </a:r>
            <a:endParaRPr lang="en-IN" dirty="0"/>
          </a:p>
          <a:p>
            <a:pPr lvl="0" algn="just"/>
            <a:r>
              <a:rPr lang="en-US" dirty="0"/>
              <a:t>To Describe the innovation in </a:t>
            </a:r>
            <a:r>
              <a:rPr lang="en-US" dirty="0" err="1"/>
              <a:t>FinTech</a:t>
            </a:r>
            <a:r>
              <a:rPr lang="en-US" dirty="0"/>
              <a:t> </a:t>
            </a:r>
            <a:endParaRPr lang="en-IN" dirty="0"/>
          </a:p>
          <a:p>
            <a:pPr lvl="0" algn="just"/>
            <a:r>
              <a:rPr lang="en-US" dirty="0"/>
              <a:t>To Introduce an innovative Fin Tech strategy </a:t>
            </a:r>
            <a:endParaRPr lang="en-IN" dirty="0"/>
          </a:p>
          <a:p>
            <a:pPr lvl="0" algn="just"/>
            <a:r>
              <a:rPr lang="en-US" dirty="0"/>
              <a:t>To Study the development of </a:t>
            </a:r>
            <a:r>
              <a:rPr lang="en-US" dirty="0" err="1"/>
              <a:t>FinTech</a:t>
            </a:r>
            <a:r>
              <a:rPr lang="en-US" dirty="0"/>
              <a:t> Application and about future trends in Fin Tech </a:t>
            </a:r>
            <a:endParaRPr lang="en-IN" dirty="0"/>
          </a:p>
          <a:p>
            <a:pPr marL="0" indent="0" algn="just">
              <a:buNone/>
            </a:pPr>
            <a:r>
              <a:rPr lang="en-IN" dirty="0" smtClean="0"/>
              <a:t> </a:t>
            </a:r>
            <a:endParaRPr lang="en-IN" dirty="0"/>
          </a:p>
          <a:p>
            <a:pPr algn="just"/>
            <a:endParaRPr lang="en-US" dirty="0" smtClean="0"/>
          </a:p>
          <a:p>
            <a:pPr algn="just"/>
            <a:r>
              <a:rPr lang="en-US" dirty="0" smtClean="0"/>
              <a:t>After </a:t>
            </a:r>
            <a:r>
              <a:rPr lang="en-US" dirty="0"/>
              <a:t>completion of the course, student will be able to </a:t>
            </a:r>
            <a:endParaRPr lang="en-IN" dirty="0"/>
          </a:p>
          <a:p>
            <a:pPr algn="just"/>
            <a:r>
              <a:rPr lang="en-US" dirty="0"/>
              <a:t> 1. Understand what </a:t>
            </a:r>
            <a:r>
              <a:rPr lang="en-US" dirty="0" err="1"/>
              <a:t>FinTech</a:t>
            </a:r>
            <a:r>
              <a:rPr lang="en-US" dirty="0"/>
              <a:t> is and the sub sectors that comprise it.</a:t>
            </a:r>
            <a:endParaRPr lang="en-IN" dirty="0"/>
          </a:p>
          <a:p>
            <a:pPr algn="just"/>
            <a:r>
              <a:rPr lang="en-US" dirty="0"/>
              <a:t> 2. Classify various models of the Fintech </a:t>
            </a:r>
            <a:endParaRPr lang="en-IN" dirty="0"/>
          </a:p>
          <a:p>
            <a:pPr algn="just"/>
            <a:r>
              <a:rPr lang="en-US" dirty="0"/>
              <a:t> 3. </a:t>
            </a:r>
            <a:r>
              <a:rPr lang="en-US" dirty="0">
                <a:hlinkClick r:id="rId2"/>
              </a:rPr>
              <a:t>Illustrate</a:t>
            </a:r>
            <a:r>
              <a:rPr lang="en-US" dirty="0"/>
              <a:t> various innovations done using latest technology trends in </a:t>
            </a:r>
            <a:r>
              <a:rPr lang="en-US" dirty="0" err="1"/>
              <a:t>FinTech</a:t>
            </a:r>
            <a:r>
              <a:rPr lang="en-US" dirty="0"/>
              <a:t>.</a:t>
            </a:r>
            <a:endParaRPr lang="en-IN" dirty="0"/>
          </a:p>
          <a:p>
            <a:pPr algn="just"/>
            <a:r>
              <a:rPr lang="en-US" dirty="0"/>
              <a:t> 4. State the Critical Success Factors in Fin Tech.</a:t>
            </a:r>
            <a:endParaRPr lang="en-IN" dirty="0"/>
          </a:p>
          <a:p>
            <a:pPr algn="just"/>
            <a:r>
              <a:rPr lang="en-US" dirty="0"/>
              <a:t> 5. Be able to adopt an innovative Fin Tech strategy within their own organization to lead a digital transformation project.</a:t>
            </a:r>
            <a:endParaRPr lang="en-IN" dirty="0"/>
          </a:p>
          <a:p>
            <a:pPr algn="just"/>
            <a:r>
              <a:rPr lang="en-US" dirty="0"/>
              <a:t> 6. Develop the application using the concepts of </a:t>
            </a:r>
            <a:r>
              <a:rPr lang="en-US" dirty="0" err="1"/>
              <a:t>FinTech</a:t>
            </a:r>
            <a:r>
              <a:rPr lang="en-US" dirty="0"/>
              <a:t> as a case study</a:t>
            </a:r>
            <a:endParaRPr lang="en-IN" dirty="0" smtClean="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p:txBody>
      </p:sp>
      <p:sp>
        <p:nvSpPr>
          <p:cNvPr id="6" name="Title 1">
            <a:extLst>
              <a:ext uri="{FF2B5EF4-FFF2-40B4-BE49-F238E27FC236}">
                <a16:creationId xmlns:a16="http://schemas.microsoft.com/office/drawing/2014/main" id="{2A2698FE-B32B-4C98-BD2A-9188D45ABAB3}"/>
              </a:ext>
            </a:extLst>
          </p:cNvPr>
          <p:cNvSpPr txBox="1">
            <a:spLocks/>
          </p:cNvSpPr>
          <p:nvPr/>
        </p:nvSpPr>
        <p:spPr>
          <a:xfrm>
            <a:off x="425450" y="2046506"/>
            <a:ext cx="7886700" cy="438639"/>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700" b="1" dirty="0"/>
              <a:t>Learning Outcome/Course Outcome </a:t>
            </a:r>
          </a:p>
        </p:txBody>
      </p:sp>
      <p:sp>
        <p:nvSpPr>
          <p:cNvPr id="12"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2</a:t>
            </a:fld>
            <a:endParaRPr lang="en-IN" sz="1200" b="1" dirty="0">
              <a:solidFill>
                <a:schemeClr val="tx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79248" y="4847876"/>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868326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435663"/>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20</a:t>
            </a:fld>
            <a:endParaRPr lang="en-IN" sz="1200" b="1" dirty="0">
              <a:solidFill>
                <a:schemeClr val="tx1"/>
              </a:solidFill>
            </a:endParaRPr>
          </a:p>
        </p:txBody>
      </p:sp>
      <p:sp>
        <p:nvSpPr>
          <p:cNvPr id="8" name="Title 1"/>
          <p:cNvSpPr txBox="1">
            <a:spLocks/>
          </p:cNvSpPr>
          <p:nvPr/>
        </p:nvSpPr>
        <p:spPr>
          <a:xfrm>
            <a:off x="850230" y="211753"/>
            <a:ext cx="7910407" cy="389641"/>
          </a:xfrm>
          <a:prstGeom prst="rect">
            <a:avLst/>
          </a:prstGeom>
        </p:spPr>
        <p:txBody>
          <a:bodyPr vert="horz" lIns="68580" tIns="34290" rIns="68580" bIns="34290" rtlCol="0" anchor="ctr">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u="sng" dirty="0"/>
              <a:t>U.S Patents Related Fintech(2015)</a:t>
            </a:r>
            <a:endParaRPr lang="en-IN" u="sng" dirty="0"/>
          </a:p>
        </p:txBody>
      </p:sp>
      <p:sp>
        <p:nvSpPr>
          <p:cNvPr id="13" name="object 2"/>
          <p:cNvSpPr/>
          <p:nvPr/>
        </p:nvSpPr>
        <p:spPr>
          <a:xfrm>
            <a:off x="628649" y="894945"/>
            <a:ext cx="7840101" cy="3624931"/>
          </a:xfrm>
          <a:prstGeom prst="rect">
            <a:avLst/>
          </a:prstGeom>
          <a:blipFill>
            <a:blip r:embed="rId4" cstate="print"/>
            <a:stretch>
              <a:fillRect/>
            </a:stretch>
          </a:blipFill>
        </p:spPr>
        <p:txBody>
          <a:bodyPr wrap="square" lIns="0" tIns="0" rIns="0" bIns="0" rtlCol="0"/>
          <a:lstStyle/>
          <a:p>
            <a:endParaRPr/>
          </a:p>
        </p:txBody>
      </p:sp>
      <p:sp>
        <p:nvSpPr>
          <p:cNvPr id="12" name="Rectangle 11"/>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413755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8650" y="643738"/>
            <a:ext cx="7886700" cy="3988985"/>
          </a:xfrm>
        </p:spPr>
        <p:txBody>
          <a:bodyPr/>
          <a:lstStyle/>
          <a:p>
            <a:pPr algn="just"/>
            <a:r>
              <a:rPr lang="en-US" dirty="0"/>
              <a:t>According to </a:t>
            </a:r>
            <a:r>
              <a:rPr lang="en-US" dirty="0" err="1"/>
              <a:t>Gomedici</a:t>
            </a:r>
            <a:r>
              <a:rPr lang="en-US" dirty="0"/>
              <a:t> the US was the most active market for </a:t>
            </a:r>
            <a:r>
              <a:rPr lang="en-US" dirty="0" err="1"/>
              <a:t>FinTech</a:t>
            </a:r>
            <a:r>
              <a:rPr lang="en-US" dirty="0"/>
              <a:t> in 2015 – the most recent year for which information is available – with a total of 45,410 patents, followed by Japan with 16,978 and Korea with 9,902</a:t>
            </a:r>
            <a:r>
              <a:rPr lang="en-US" dirty="0" smtClean="0"/>
              <a:t>.</a:t>
            </a:r>
          </a:p>
          <a:p>
            <a:pPr algn="just"/>
            <a:r>
              <a:rPr lang="en-US" dirty="0" smtClean="0"/>
              <a:t>In </a:t>
            </a:r>
            <a:r>
              <a:rPr lang="en-US" dirty="0"/>
              <a:t>the same year, according to IAM Media, the top patent holders in </a:t>
            </a:r>
            <a:r>
              <a:rPr lang="en-US" dirty="0" err="1"/>
              <a:t>FinTech</a:t>
            </a:r>
            <a:r>
              <a:rPr lang="en-US" dirty="0"/>
              <a:t> were financial services </a:t>
            </a:r>
            <a:r>
              <a:rPr lang="en-US" dirty="0" err="1"/>
              <a:t>organisations</a:t>
            </a:r>
            <a:r>
              <a:rPr lang="en-US" dirty="0"/>
              <a:t>, such as VISA, at the top of the list with 1,342, followed by Bank of America, with 1,052 and Hitachi, with 1,048</a:t>
            </a:r>
            <a:r>
              <a:rPr lang="en-US" dirty="0" smtClean="0"/>
              <a:t>.</a:t>
            </a:r>
          </a:p>
          <a:p>
            <a:pPr algn="just"/>
            <a:r>
              <a:rPr lang="en-US" dirty="0" smtClean="0"/>
              <a:t>2018 </a:t>
            </a:r>
            <a:r>
              <a:rPr lang="en-US" dirty="0"/>
              <a:t>IBM</a:t>
            </a:r>
            <a:r>
              <a:rPr lang="en-US" dirty="0" smtClean="0"/>
              <a:t>, </a:t>
            </a:r>
            <a:r>
              <a:rPr lang="en-US" dirty="0"/>
              <a:t>is leading the way with 23,864 </a:t>
            </a:r>
            <a:r>
              <a:rPr lang="en-US" dirty="0" err="1"/>
              <a:t>FinTech</a:t>
            </a:r>
            <a:r>
              <a:rPr lang="en-US" dirty="0"/>
              <a:t> related patents</a:t>
            </a:r>
            <a:r>
              <a:rPr lang="en-US" dirty="0" smtClean="0"/>
              <a:t>.</a:t>
            </a:r>
          </a:p>
          <a:p>
            <a:pPr algn="just"/>
            <a:r>
              <a:rPr lang="en-US" dirty="0" err="1"/>
              <a:t>FinTech</a:t>
            </a:r>
            <a:r>
              <a:rPr lang="en-US" dirty="0"/>
              <a:t> Fast Track Initiative was launched in Singapore early last </a:t>
            </a:r>
            <a:r>
              <a:rPr lang="en-US" dirty="0" smtClean="0"/>
              <a:t>year </a:t>
            </a:r>
            <a:r>
              <a:rPr lang="en-US" dirty="0"/>
              <a:t>by the Intellectual Property Office of Singapore</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21</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7656179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top technology areas for granted patents in </a:t>
            </a:r>
            <a:r>
              <a:rPr lang="en-US" dirty="0" err="1"/>
              <a:t>FinTech</a:t>
            </a:r>
            <a:r>
              <a:rPr lang="en-US" dirty="0"/>
              <a:t> are:</a:t>
            </a:r>
          </a:p>
        </p:txBody>
      </p:sp>
      <p:sp>
        <p:nvSpPr>
          <p:cNvPr id="3" name="Content Placeholder 2"/>
          <p:cNvSpPr>
            <a:spLocks noGrp="1"/>
          </p:cNvSpPr>
          <p:nvPr>
            <p:ph idx="1"/>
          </p:nvPr>
        </p:nvSpPr>
        <p:spPr/>
        <p:txBody>
          <a:bodyPr>
            <a:normAutofit/>
          </a:bodyPr>
          <a:lstStyle/>
          <a:p>
            <a:pPr algn="just"/>
            <a:r>
              <a:rPr lang="en-US" dirty="0" smtClean="0"/>
              <a:t>Finance</a:t>
            </a:r>
            <a:endParaRPr lang="en-US" dirty="0"/>
          </a:p>
          <a:p>
            <a:pPr algn="just"/>
            <a:r>
              <a:rPr lang="en-US" dirty="0"/>
              <a:t>Exchange, e.g. stocks, commodities, derivatives or currency exchange.</a:t>
            </a:r>
          </a:p>
          <a:p>
            <a:pPr algn="just"/>
            <a:r>
              <a:rPr lang="en-US" dirty="0"/>
              <a:t>Special adaptations for electronic funds transfer systems</a:t>
            </a:r>
          </a:p>
          <a:p>
            <a:pPr algn="just"/>
            <a:r>
              <a:rPr lang="en-US" dirty="0"/>
              <a:t>Banking, e.g. interest calculation, credit approval, mortgages etc.</a:t>
            </a:r>
          </a:p>
          <a:p>
            <a:pPr algn="just"/>
            <a:r>
              <a:rPr lang="en-US" dirty="0"/>
              <a:t>Investment, e.g. financial instruments or portfolio and fund management</a:t>
            </a:r>
          </a:p>
          <a:p>
            <a:pPr algn="just"/>
            <a:r>
              <a:rPr lang="en-US" dirty="0"/>
              <a:t>Insurance, e.g. risk analysis or pensions</a:t>
            </a:r>
          </a:p>
          <a:p>
            <a:pPr algn="just"/>
            <a:r>
              <a:rPr lang="en-US" dirty="0"/>
              <a:t>The </a:t>
            </a:r>
            <a:r>
              <a:rPr lang="en-US" dirty="0" err="1"/>
              <a:t>FinTech</a:t>
            </a:r>
            <a:r>
              <a:rPr lang="en-US" dirty="0"/>
              <a:t> landscape is continuing to grow and evolve</a:t>
            </a:r>
          </a:p>
        </p:txBody>
      </p:sp>
      <p:sp>
        <p:nvSpPr>
          <p:cNvPr id="5" name="Slide Number Placeholder 4"/>
          <p:cNvSpPr>
            <a:spLocks noGrp="1"/>
          </p:cNvSpPr>
          <p:nvPr>
            <p:ph type="sldNum" sz="quarter" idx="12"/>
          </p:nvPr>
        </p:nvSpPr>
        <p:spPr/>
        <p:txBody>
          <a:bodyPr/>
          <a:lstStyle/>
          <a:p>
            <a:fld id="{3FCAF691-C30B-4477-A4FB-AFF7F164B000}" type="slidenum">
              <a:rPr lang="en-IN" smtClean="0"/>
              <a:t>22</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632477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0"/>
            <a:ext cx="9143358" cy="5143211"/>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34A5DA"/>
          </a:solidFill>
        </p:spPr>
        <p:txBody>
          <a:bodyPr wrap="square" lIns="0" tIns="0" rIns="0" bIns="0" rtlCol="0"/>
          <a:lstStyle/>
          <a:p>
            <a:endParaRPr sz="637"/>
          </a:p>
        </p:txBody>
      </p:sp>
      <p:sp>
        <p:nvSpPr>
          <p:cNvPr id="4" name="object 4"/>
          <p:cNvSpPr/>
          <p:nvPr/>
        </p:nvSpPr>
        <p:spPr>
          <a:xfrm>
            <a:off x="321" y="0"/>
            <a:ext cx="3857354" cy="5143139"/>
          </a:xfrm>
          <a:prstGeom prst="rect">
            <a:avLst/>
          </a:prstGeom>
          <a:blipFill>
            <a:blip r:embed="rId2" cstate="print"/>
            <a:stretch>
              <a:fillRect/>
            </a:stretch>
          </a:blipFill>
        </p:spPr>
        <p:txBody>
          <a:bodyPr wrap="square" lIns="0" tIns="0" rIns="0" bIns="0" rtlCol="0"/>
          <a:lstStyle/>
          <a:p>
            <a:endParaRPr sz="637"/>
          </a:p>
        </p:txBody>
      </p:sp>
      <p:sp>
        <p:nvSpPr>
          <p:cNvPr id="6" name="Rectangle 5"/>
          <p:cNvSpPr/>
          <p:nvPr/>
        </p:nvSpPr>
        <p:spPr>
          <a:xfrm>
            <a:off x="5022526" y="1428108"/>
            <a:ext cx="2564530" cy="658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38" b="1" dirty="0"/>
              <a:t>Payments</a:t>
            </a:r>
            <a:endParaRPr lang="en-IN" sz="3638" b="1" dirty="0"/>
          </a:p>
        </p:txBody>
      </p:sp>
      <p:sp>
        <p:nvSpPr>
          <p:cNvPr id="3" name="Slide Number Placeholder 2"/>
          <p:cNvSpPr>
            <a:spLocks noGrp="1"/>
          </p:cNvSpPr>
          <p:nvPr>
            <p:ph type="sldNum" sz="quarter" idx="12"/>
          </p:nvPr>
        </p:nvSpPr>
        <p:spPr/>
        <p:txBody>
          <a:bodyPr/>
          <a:lstStyle/>
          <a:p>
            <a:fld id="{3FCAF691-C30B-4477-A4FB-AFF7F164B000}" type="slidenum">
              <a:rPr lang="en-IN" smtClean="0"/>
              <a:t>23</a:t>
            </a:fld>
            <a:endParaRPr lang="en-IN"/>
          </a:p>
        </p:txBody>
      </p:sp>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75"/>
            <a:ext cx="724623" cy="819345"/>
          </a:xfrm>
          <a:prstGeom prst="rect">
            <a:avLst/>
          </a:prstGeom>
        </p:spPr>
      </p:pic>
    </p:spTree>
    <p:extLst>
      <p:ext uri="{BB962C8B-B14F-4D97-AF65-F5344CB8AC3E}">
        <p14:creationId xmlns:p14="http://schemas.microsoft.com/office/powerpoint/2010/main" val="34468552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628650" y="82866"/>
            <a:ext cx="7886700" cy="435663"/>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24</a:t>
            </a:fld>
            <a:endParaRPr lang="en-IN" sz="1200" b="1" dirty="0">
              <a:solidFill>
                <a:schemeClr val="tx1"/>
              </a:solidFill>
            </a:endParaRPr>
          </a:p>
        </p:txBody>
      </p:sp>
      <p:sp>
        <p:nvSpPr>
          <p:cNvPr id="8" name="Title 1"/>
          <p:cNvSpPr txBox="1">
            <a:spLocks/>
          </p:cNvSpPr>
          <p:nvPr/>
        </p:nvSpPr>
        <p:spPr>
          <a:xfrm>
            <a:off x="850230" y="211753"/>
            <a:ext cx="7910407" cy="351971"/>
          </a:xfrm>
          <a:prstGeom prst="rect">
            <a:avLst/>
          </a:prstGeom>
        </p:spPr>
        <p:txBody>
          <a:bodyPr vert="horz" lIns="68580" tIns="34290" rIns="68580" bIns="3429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u="sng" dirty="0"/>
              <a:t>Payments</a:t>
            </a:r>
            <a:endParaRPr lang="en-IN" u="sng" dirty="0"/>
          </a:p>
        </p:txBody>
      </p:sp>
      <p:pic>
        <p:nvPicPr>
          <p:cNvPr id="4" name="Picture 3"/>
          <p:cNvPicPr>
            <a:picLocks noChangeAspect="1"/>
          </p:cNvPicPr>
          <p:nvPr/>
        </p:nvPicPr>
        <p:blipFill>
          <a:blip r:embed="rId4"/>
          <a:stretch>
            <a:fillRect/>
          </a:stretch>
        </p:blipFill>
        <p:spPr>
          <a:xfrm>
            <a:off x="724623" y="1147725"/>
            <a:ext cx="7449542" cy="2912212"/>
          </a:xfrm>
          <a:prstGeom prst="rect">
            <a:avLst/>
          </a:prstGeom>
        </p:spPr>
      </p:pic>
      <p:sp>
        <p:nvSpPr>
          <p:cNvPr id="12" name="Rectangle 11"/>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061979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435663"/>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25</a:t>
            </a:fld>
            <a:endParaRPr lang="en-IN" sz="1200" b="1" dirty="0">
              <a:solidFill>
                <a:schemeClr val="tx1"/>
              </a:solidFill>
            </a:endParaRPr>
          </a:p>
        </p:txBody>
      </p:sp>
      <p:sp>
        <p:nvSpPr>
          <p:cNvPr id="8" name="Title 1"/>
          <p:cNvSpPr txBox="1">
            <a:spLocks/>
          </p:cNvSpPr>
          <p:nvPr/>
        </p:nvSpPr>
        <p:spPr>
          <a:xfrm>
            <a:off x="850230" y="211753"/>
            <a:ext cx="7910407" cy="351971"/>
          </a:xfrm>
          <a:prstGeom prst="rect">
            <a:avLst/>
          </a:prstGeom>
        </p:spPr>
        <p:txBody>
          <a:bodyPr vert="horz" lIns="68580" tIns="34290" rIns="68580" bIns="3429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u="sng" dirty="0"/>
              <a:t>How does apple pay work</a:t>
            </a:r>
            <a:endParaRPr lang="en-IN" u="sng" dirty="0"/>
          </a:p>
        </p:txBody>
      </p:sp>
      <p:sp>
        <p:nvSpPr>
          <p:cNvPr id="13" name="object 2"/>
          <p:cNvSpPr/>
          <p:nvPr/>
        </p:nvSpPr>
        <p:spPr>
          <a:xfrm>
            <a:off x="3638349" y="647416"/>
            <a:ext cx="5332397" cy="4197369"/>
          </a:xfrm>
          <a:prstGeom prst="rect">
            <a:avLst/>
          </a:prstGeom>
          <a:blipFill>
            <a:blip r:embed="rId4" cstate="print"/>
            <a:stretch>
              <a:fillRect/>
            </a:stretch>
          </a:blipFill>
        </p:spPr>
        <p:txBody>
          <a:bodyPr wrap="square" lIns="0" tIns="0" rIns="0" bIns="0" rtlCol="0"/>
          <a:lstStyle/>
          <a:p>
            <a:endParaRPr/>
          </a:p>
        </p:txBody>
      </p:sp>
      <p:sp>
        <p:nvSpPr>
          <p:cNvPr id="14" name="object 4"/>
          <p:cNvSpPr txBox="1"/>
          <p:nvPr/>
        </p:nvSpPr>
        <p:spPr>
          <a:xfrm>
            <a:off x="362311" y="1202593"/>
            <a:ext cx="3188162" cy="3102131"/>
          </a:xfrm>
          <a:prstGeom prst="rect">
            <a:avLst/>
          </a:prstGeom>
        </p:spPr>
        <p:txBody>
          <a:bodyPr vert="horz" wrap="square" lIns="0" tIns="12700" rIns="0" bIns="0" rtlCol="0">
            <a:spAutoFit/>
          </a:bodyPr>
          <a:lstStyle/>
          <a:p>
            <a:pPr marL="535940" marR="5080" indent="-523875">
              <a:lnSpc>
                <a:spcPct val="114100"/>
              </a:lnSpc>
              <a:spcBef>
                <a:spcPts val="100"/>
              </a:spcBef>
              <a:tabLst>
                <a:tab pos="535940" algn="l"/>
              </a:tabLst>
            </a:pPr>
            <a:r>
              <a:rPr sz="3600" spc="-97" baseline="-5636" dirty="0">
                <a:solidFill>
                  <a:srgbClr val="34A5DA"/>
                </a:solidFill>
                <a:latin typeface="Lucida Sans Unicode"/>
                <a:cs typeface="Lucida Sans Unicode"/>
              </a:rPr>
              <a:t>▸	</a:t>
            </a:r>
            <a:r>
              <a:rPr sz="1600" spc="165" dirty="0">
                <a:solidFill>
                  <a:srgbClr val="838787"/>
                </a:solidFill>
                <a:latin typeface="Arial"/>
                <a:cs typeface="Arial"/>
              </a:rPr>
              <a:t>No</a:t>
            </a:r>
            <a:r>
              <a:rPr sz="1600" spc="-110" dirty="0">
                <a:solidFill>
                  <a:srgbClr val="838787"/>
                </a:solidFill>
                <a:latin typeface="Arial"/>
                <a:cs typeface="Arial"/>
              </a:rPr>
              <a:t> </a:t>
            </a:r>
            <a:r>
              <a:rPr sz="1600" spc="100" dirty="0">
                <a:solidFill>
                  <a:srgbClr val="838787"/>
                </a:solidFill>
                <a:latin typeface="Arial"/>
                <a:cs typeface="Arial"/>
              </a:rPr>
              <a:t>credit</a:t>
            </a:r>
            <a:r>
              <a:rPr sz="1600" spc="-105" dirty="0">
                <a:solidFill>
                  <a:srgbClr val="838787"/>
                </a:solidFill>
                <a:latin typeface="Arial"/>
                <a:cs typeface="Arial"/>
              </a:rPr>
              <a:t> </a:t>
            </a:r>
            <a:r>
              <a:rPr sz="1600" spc="55" dirty="0">
                <a:solidFill>
                  <a:srgbClr val="838787"/>
                </a:solidFill>
                <a:latin typeface="Arial"/>
                <a:cs typeface="Arial"/>
              </a:rPr>
              <a:t>card</a:t>
            </a:r>
            <a:r>
              <a:rPr sz="1600" spc="-110" dirty="0">
                <a:solidFill>
                  <a:srgbClr val="838787"/>
                </a:solidFill>
                <a:latin typeface="Arial"/>
                <a:cs typeface="Arial"/>
              </a:rPr>
              <a:t> </a:t>
            </a:r>
            <a:r>
              <a:rPr sz="1600" spc="110" dirty="0">
                <a:solidFill>
                  <a:srgbClr val="838787"/>
                </a:solidFill>
                <a:latin typeface="Arial"/>
                <a:cs typeface="Arial"/>
              </a:rPr>
              <a:t>information</a:t>
            </a:r>
            <a:r>
              <a:rPr sz="1600" spc="-105" dirty="0">
                <a:solidFill>
                  <a:srgbClr val="838787"/>
                </a:solidFill>
                <a:latin typeface="Arial"/>
                <a:cs typeface="Arial"/>
              </a:rPr>
              <a:t> </a:t>
            </a:r>
            <a:r>
              <a:rPr sz="1600" spc="-35" dirty="0">
                <a:solidFill>
                  <a:srgbClr val="838787"/>
                </a:solidFill>
                <a:latin typeface="Arial"/>
                <a:cs typeface="Arial"/>
              </a:rPr>
              <a:t>is  </a:t>
            </a:r>
            <a:r>
              <a:rPr sz="1600" spc="50" dirty="0">
                <a:solidFill>
                  <a:srgbClr val="838787"/>
                </a:solidFill>
                <a:latin typeface="Arial"/>
                <a:cs typeface="Arial"/>
              </a:rPr>
              <a:t>ever </a:t>
            </a:r>
            <a:r>
              <a:rPr sz="1600" spc="80" dirty="0">
                <a:solidFill>
                  <a:srgbClr val="838787"/>
                </a:solidFill>
                <a:latin typeface="Arial"/>
                <a:cs typeface="Arial"/>
              </a:rPr>
              <a:t>stored </a:t>
            </a:r>
            <a:r>
              <a:rPr sz="1600" spc="130" dirty="0">
                <a:solidFill>
                  <a:srgbClr val="838787"/>
                </a:solidFill>
                <a:latin typeface="Arial"/>
                <a:cs typeface="Arial"/>
              </a:rPr>
              <a:t>on </a:t>
            </a:r>
            <a:r>
              <a:rPr sz="1600" spc="45" dirty="0">
                <a:solidFill>
                  <a:srgbClr val="838787"/>
                </a:solidFill>
                <a:latin typeface="Arial"/>
                <a:cs typeface="Arial"/>
              </a:rPr>
              <a:t>iPhone </a:t>
            </a:r>
            <a:r>
              <a:rPr sz="1600" spc="135" dirty="0">
                <a:solidFill>
                  <a:srgbClr val="838787"/>
                </a:solidFill>
                <a:latin typeface="Arial"/>
                <a:cs typeface="Arial"/>
              </a:rPr>
              <a:t>or  </a:t>
            </a:r>
            <a:r>
              <a:rPr sz="1600" spc="165" dirty="0">
                <a:solidFill>
                  <a:srgbClr val="838787"/>
                </a:solidFill>
                <a:latin typeface="Arial"/>
                <a:cs typeface="Arial"/>
              </a:rPr>
              <a:t>Apple </a:t>
            </a:r>
            <a:r>
              <a:rPr sz="1600" spc="-10" dirty="0">
                <a:solidFill>
                  <a:srgbClr val="838787"/>
                </a:solidFill>
                <a:latin typeface="Arial"/>
                <a:cs typeface="Arial"/>
              </a:rPr>
              <a:t>servers </a:t>
            </a:r>
            <a:r>
              <a:rPr sz="1600" spc="25" dirty="0">
                <a:solidFill>
                  <a:srgbClr val="838787"/>
                </a:solidFill>
                <a:latin typeface="Arial"/>
                <a:cs typeface="Arial"/>
              </a:rPr>
              <a:t>(even </a:t>
            </a:r>
            <a:r>
              <a:rPr sz="1600" spc="100" dirty="0">
                <a:solidFill>
                  <a:srgbClr val="838787"/>
                </a:solidFill>
                <a:latin typeface="Arial"/>
                <a:cs typeface="Arial"/>
              </a:rPr>
              <a:t>in  </a:t>
            </a:r>
            <a:r>
              <a:rPr sz="1600" spc="105" dirty="0">
                <a:solidFill>
                  <a:srgbClr val="838787"/>
                </a:solidFill>
                <a:latin typeface="Arial"/>
                <a:cs typeface="Arial"/>
              </a:rPr>
              <a:t>encrypted</a:t>
            </a:r>
            <a:r>
              <a:rPr sz="1600" spc="-100" dirty="0">
                <a:solidFill>
                  <a:srgbClr val="838787"/>
                </a:solidFill>
                <a:latin typeface="Arial"/>
                <a:cs typeface="Arial"/>
              </a:rPr>
              <a:t> </a:t>
            </a:r>
            <a:r>
              <a:rPr sz="1600" spc="70" dirty="0">
                <a:solidFill>
                  <a:srgbClr val="838787"/>
                </a:solidFill>
                <a:latin typeface="Arial"/>
                <a:cs typeface="Arial"/>
              </a:rPr>
              <a:t>form).</a:t>
            </a:r>
            <a:endParaRPr sz="1600" dirty="0">
              <a:latin typeface="Arial"/>
              <a:cs typeface="Arial"/>
            </a:endParaRPr>
          </a:p>
          <a:p>
            <a:pPr marL="12700">
              <a:lnSpc>
                <a:spcPct val="100000"/>
              </a:lnSpc>
              <a:spcBef>
                <a:spcPts val="3640"/>
              </a:spcBef>
              <a:tabLst>
                <a:tab pos="535940" algn="l"/>
              </a:tabLst>
            </a:pPr>
            <a:r>
              <a:rPr sz="2800" spc="-97" baseline="-5636" dirty="0">
                <a:solidFill>
                  <a:srgbClr val="34A5DA"/>
                </a:solidFill>
                <a:latin typeface="Lucida Sans Unicode"/>
                <a:cs typeface="Lucida Sans Unicode"/>
              </a:rPr>
              <a:t>▸	</a:t>
            </a:r>
            <a:r>
              <a:rPr sz="1600" spc="-25" dirty="0">
                <a:solidFill>
                  <a:srgbClr val="838787"/>
                </a:solidFill>
                <a:latin typeface="Arial"/>
                <a:cs typeface="Arial"/>
              </a:rPr>
              <a:t>EMV </a:t>
            </a:r>
            <a:r>
              <a:rPr sz="1600" dirty="0">
                <a:solidFill>
                  <a:srgbClr val="838787"/>
                </a:solidFill>
                <a:latin typeface="Arial"/>
                <a:cs typeface="Arial"/>
              </a:rPr>
              <a:t>Payment</a:t>
            </a:r>
            <a:r>
              <a:rPr sz="1600" spc="-320" dirty="0">
                <a:solidFill>
                  <a:srgbClr val="838787"/>
                </a:solidFill>
                <a:latin typeface="Arial"/>
                <a:cs typeface="Arial"/>
              </a:rPr>
              <a:t> </a:t>
            </a:r>
            <a:r>
              <a:rPr sz="1600" spc="25" dirty="0" smtClean="0">
                <a:solidFill>
                  <a:srgbClr val="838787"/>
                </a:solidFill>
                <a:latin typeface="Arial"/>
                <a:cs typeface="Arial"/>
              </a:rPr>
              <a:t>Tokenization</a:t>
            </a:r>
            <a:endParaRPr lang="en-US" sz="1600" spc="25" dirty="0" smtClean="0">
              <a:solidFill>
                <a:srgbClr val="838787"/>
              </a:solidFill>
              <a:latin typeface="Arial"/>
              <a:cs typeface="Arial"/>
            </a:endParaRPr>
          </a:p>
          <a:p>
            <a:pPr marL="12700">
              <a:lnSpc>
                <a:spcPct val="100000"/>
              </a:lnSpc>
              <a:spcBef>
                <a:spcPts val="3640"/>
              </a:spcBef>
              <a:tabLst>
                <a:tab pos="535940" algn="l"/>
              </a:tabLst>
            </a:pPr>
            <a:r>
              <a:rPr lang="en-IN" sz="2000" dirty="0">
                <a:hlinkClick r:id="rId5"/>
              </a:rPr>
              <a:t>https://www.tokenex.com/blog/emv-payment-tokenization</a:t>
            </a:r>
            <a:endParaRPr sz="2000" dirty="0">
              <a:latin typeface="Arial"/>
              <a:cs typeface="Arial"/>
            </a:endParaRPr>
          </a:p>
        </p:txBody>
      </p:sp>
      <p:sp>
        <p:nvSpPr>
          <p:cNvPr id="12" name="Rectangle 11"/>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657845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435663"/>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26</a:t>
            </a:fld>
            <a:endParaRPr lang="en-IN" sz="1200" b="1" dirty="0">
              <a:solidFill>
                <a:schemeClr val="tx1"/>
              </a:solidFill>
            </a:endParaRPr>
          </a:p>
        </p:txBody>
      </p:sp>
      <p:sp>
        <p:nvSpPr>
          <p:cNvPr id="8" name="Title 1"/>
          <p:cNvSpPr txBox="1">
            <a:spLocks/>
          </p:cNvSpPr>
          <p:nvPr/>
        </p:nvSpPr>
        <p:spPr>
          <a:xfrm>
            <a:off x="850230" y="211753"/>
            <a:ext cx="7910407" cy="351971"/>
          </a:xfrm>
          <a:prstGeom prst="rect">
            <a:avLst/>
          </a:prstGeom>
        </p:spPr>
        <p:txBody>
          <a:bodyPr vert="horz" lIns="68580" tIns="34290" rIns="68580" bIns="3429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u="sng" dirty="0"/>
              <a:t>Tokenization</a:t>
            </a:r>
            <a:endParaRPr lang="en-IN" u="sng" dirty="0"/>
          </a:p>
        </p:txBody>
      </p:sp>
      <p:sp>
        <p:nvSpPr>
          <p:cNvPr id="12" name="object 2"/>
          <p:cNvSpPr/>
          <p:nvPr/>
        </p:nvSpPr>
        <p:spPr>
          <a:xfrm>
            <a:off x="465667" y="819344"/>
            <a:ext cx="8294970" cy="3807489"/>
          </a:xfrm>
          <a:prstGeom prst="rect">
            <a:avLst/>
          </a:prstGeom>
          <a:blipFill>
            <a:blip r:embed="rId4" cstate="print"/>
            <a:stretch>
              <a:fillRect/>
            </a:stretch>
          </a:blipFill>
        </p:spPr>
        <p:txBody>
          <a:bodyPr wrap="square" lIns="0" tIns="0" rIns="0" bIns="0" rtlCol="0"/>
          <a:lstStyle/>
          <a:p>
            <a:endParaRPr/>
          </a:p>
        </p:txBody>
      </p:sp>
      <p:sp>
        <p:nvSpPr>
          <p:cNvPr id="13" name="Rectangle 12"/>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091339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89756"/>
          </a:xfrm>
        </p:spPr>
        <p:txBody>
          <a:bodyPr/>
          <a:lstStyle/>
          <a:p>
            <a:endParaRPr lang="en-IN" dirty="0"/>
          </a:p>
        </p:txBody>
      </p:sp>
      <p:pic>
        <p:nvPicPr>
          <p:cNvPr id="5" name="Content Placeholder 4"/>
          <p:cNvPicPr>
            <a:picLocks noGrp="1" noChangeAspect="1"/>
          </p:cNvPicPr>
          <p:nvPr>
            <p:ph idx="1"/>
          </p:nvPr>
        </p:nvPicPr>
        <p:blipFill rotWithShape="1">
          <a:blip r:embed="rId2"/>
          <a:srcRect l="35538" t="34716" r="17993" b="23556"/>
          <a:stretch/>
        </p:blipFill>
        <p:spPr>
          <a:xfrm>
            <a:off x="628650" y="1054507"/>
            <a:ext cx="4040804" cy="1968476"/>
          </a:xfrm>
          <a:prstGeom prst="rect">
            <a:avLst/>
          </a:prstGeom>
        </p:spPr>
      </p:pic>
      <p:sp>
        <p:nvSpPr>
          <p:cNvPr id="4" name="Slide Number Placeholder 3"/>
          <p:cNvSpPr>
            <a:spLocks noGrp="1"/>
          </p:cNvSpPr>
          <p:nvPr>
            <p:ph type="sldNum" sz="quarter" idx="12"/>
          </p:nvPr>
        </p:nvSpPr>
        <p:spPr/>
        <p:txBody>
          <a:bodyPr/>
          <a:lstStyle/>
          <a:p>
            <a:fld id="{3FCAF691-C30B-4477-A4FB-AFF7F164B000}" type="slidenum">
              <a:rPr lang="en-IN" smtClean="0"/>
              <a:t>27</a:t>
            </a:fld>
            <a:endParaRPr lang="en-IN"/>
          </a:p>
        </p:txBody>
      </p:sp>
      <p:pic>
        <p:nvPicPr>
          <p:cNvPr id="6" name="Content Placeholder 4"/>
          <p:cNvPicPr>
            <a:picLocks noChangeAspect="1"/>
          </p:cNvPicPr>
          <p:nvPr/>
        </p:nvPicPr>
        <p:blipFill rotWithShape="1">
          <a:blip r:embed="rId3"/>
          <a:srcRect l="36515" t="32548" r="18188" b="23673"/>
          <a:stretch/>
        </p:blipFill>
        <p:spPr>
          <a:xfrm>
            <a:off x="4410432" y="3022983"/>
            <a:ext cx="4104918" cy="1881202"/>
          </a:xfrm>
          <a:prstGeom prst="rect">
            <a:avLst/>
          </a:prstGeom>
        </p:spPr>
      </p:pic>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31782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3FCAF691-C30B-4477-A4FB-AFF7F164B000}" type="slidenum">
              <a:rPr lang="en-IN" smtClean="0"/>
              <a:t>28</a:t>
            </a:fld>
            <a:endParaRPr lang="en-IN"/>
          </a:p>
        </p:txBody>
      </p:sp>
      <p:pic>
        <p:nvPicPr>
          <p:cNvPr id="7" name="Content Placeholder 6"/>
          <p:cNvPicPr>
            <a:picLocks noGrp="1" noChangeAspect="1"/>
          </p:cNvPicPr>
          <p:nvPr>
            <p:ph idx="1"/>
          </p:nvPr>
        </p:nvPicPr>
        <p:blipFill rotWithShape="1">
          <a:blip r:embed="rId2"/>
          <a:srcRect l="59247" t="18699" r="17282" b="22502"/>
          <a:stretch/>
        </p:blipFill>
        <p:spPr>
          <a:xfrm>
            <a:off x="844550" y="825358"/>
            <a:ext cx="2787746" cy="3670442"/>
          </a:xfrm>
          <a:prstGeom prst="rect">
            <a:avLst/>
          </a:prstGeom>
        </p:spPr>
      </p:pic>
      <p:pic>
        <p:nvPicPr>
          <p:cNvPr id="8" name="Picture 7"/>
          <p:cNvPicPr>
            <a:picLocks noChangeAspect="1"/>
          </p:cNvPicPr>
          <p:nvPr/>
        </p:nvPicPr>
        <p:blipFill rotWithShape="1">
          <a:blip r:embed="rId3"/>
          <a:srcRect l="51944" t="9978" r="14722" b="23109"/>
          <a:stretch/>
        </p:blipFill>
        <p:spPr>
          <a:xfrm>
            <a:off x="4127500" y="770930"/>
            <a:ext cx="3298776" cy="372487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9" name="Rectangle 8"/>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75688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475222" y="1142565"/>
            <a:ext cx="4547094" cy="2573918"/>
          </a:xfrm>
          <a:prstGeom prst="rect">
            <a:avLst/>
          </a:prstGeom>
          <a:blipFill>
            <a:blip r:embed="rId2" cstate="print"/>
            <a:stretch>
              <a:fillRect/>
            </a:stretch>
          </a:blipFill>
        </p:spPr>
        <p:txBody>
          <a:bodyPr wrap="square" lIns="0" tIns="0" rIns="0" bIns="0" rtlCol="0"/>
          <a:lstStyle/>
          <a:p>
            <a:endParaRPr sz="637"/>
          </a:p>
        </p:txBody>
      </p:sp>
      <p:sp>
        <p:nvSpPr>
          <p:cNvPr id="8" name="Title 7"/>
          <p:cNvSpPr>
            <a:spLocks noGrp="1"/>
          </p:cNvSpPr>
          <p:nvPr>
            <p:ph type="title"/>
          </p:nvPr>
        </p:nvSpPr>
        <p:spPr>
          <a:xfrm>
            <a:off x="628650" y="273844"/>
            <a:ext cx="7886700" cy="340476"/>
          </a:xfrm>
        </p:spPr>
        <p:txBody>
          <a:bodyPr>
            <a:normAutofit fontScale="90000"/>
          </a:bodyPr>
          <a:lstStyle/>
          <a:p>
            <a:r>
              <a:rPr lang="en-US" u="sng" dirty="0" smtClean="0"/>
              <a:t>Cashless payment and beyond …</a:t>
            </a:r>
            <a:endParaRPr lang="en-IN"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50333" cy="622272"/>
          </a:xfrm>
          <a:prstGeom prst="rect">
            <a:avLst/>
          </a:prstGeom>
        </p:spPr>
      </p:pic>
      <p:sp>
        <p:nvSpPr>
          <p:cNvPr id="2" name="Slide Number Placeholder 1"/>
          <p:cNvSpPr>
            <a:spLocks noGrp="1"/>
          </p:cNvSpPr>
          <p:nvPr>
            <p:ph type="sldNum" sz="quarter" idx="12"/>
          </p:nvPr>
        </p:nvSpPr>
        <p:spPr/>
        <p:txBody>
          <a:bodyPr/>
          <a:lstStyle/>
          <a:p>
            <a:fld id="{3FCAF691-C30B-4477-A4FB-AFF7F164B000}" type="slidenum">
              <a:rPr lang="en-IN" smtClean="0"/>
              <a:t>29</a:t>
            </a:fld>
            <a:endParaRPr lang="en-IN"/>
          </a:p>
        </p:txBody>
      </p:sp>
      <p:pic>
        <p:nvPicPr>
          <p:cNvPr id="1026" name="Picture 2" descr="Cashless payments | PYMNTS.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641" y="3380841"/>
            <a:ext cx="2177010" cy="13062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105544" y="770458"/>
            <a:ext cx="1965644" cy="1305991"/>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206" y="761891"/>
            <a:ext cx="2260117" cy="1314558"/>
          </a:xfrm>
          <a:prstGeom prst="rect">
            <a:avLst/>
          </a:prstGeom>
        </p:spPr>
      </p:pic>
      <p:pic>
        <p:nvPicPr>
          <p:cNvPr id="1036" name="Picture 12" descr="2018 Trends You Need to Know About: Wearable Payments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5543" y="3625850"/>
            <a:ext cx="1965645" cy="125421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998974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65803115"/>
              </p:ext>
            </p:extLst>
          </p:nvPr>
        </p:nvGraphicFramePr>
        <p:xfrm>
          <a:off x="628650" y="1512714"/>
          <a:ext cx="8037500" cy="1523365"/>
        </p:xfrm>
        <a:graphic>
          <a:graphicData uri="http://schemas.openxmlformats.org/drawingml/2006/table">
            <a:tbl>
              <a:tblPr bandRow="1">
                <a:tableStyleId>{5C22544A-7EE6-4342-B048-85BDC9FD1C3A}</a:tableStyleId>
              </a:tblPr>
              <a:tblGrid>
                <a:gridCol w="8037500">
                  <a:extLst>
                    <a:ext uri="{9D8B030D-6E8A-4147-A177-3AD203B41FA5}">
                      <a16:colId xmlns:a16="http://schemas.microsoft.com/office/drawing/2014/main" val="1070004335"/>
                    </a:ext>
                  </a:extLst>
                </a:gridCol>
              </a:tblGrid>
              <a:tr h="296545">
                <a:tc>
                  <a:txBody>
                    <a:bodyPr/>
                    <a:lstStyle/>
                    <a:p>
                      <a:pPr>
                        <a:lnSpc>
                          <a:spcPct val="115000"/>
                        </a:lnSpc>
                        <a:spcBef>
                          <a:spcPts val="600"/>
                        </a:spcBef>
                        <a:spcAft>
                          <a:spcPts val="0"/>
                        </a:spcAft>
                      </a:pPr>
                      <a:r>
                        <a:rPr lang="en-US" sz="1400">
                          <a:effectLst/>
                        </a:rPr>
                        <a:t>Unit II: Model and Classifications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81440714"/>
                  </a:ext>
                </a:extLst>
              </a:tr>
              <a:tr h="243840">
                <a:tc>
                  <a:txBody>
                    <a:bodyPr/>
                    <a:lstStyle/>
                    <a:p>
                      <a:pPr algn="just">
                        <a:lnSpc>
                          <a:spcPct val="115000"/>
                        </a:lnSpc>
                        <a:spcAft>
                          <a:spcPts val="1000"/>
                        </a:spcAft>
                      </a:pPr>
                      <a:r>
                        <a:rPr lang="en-US" sz="1400" dirty="0">
                          <a:effectLst/>
                          <a:highlight>
                            <a:srgbClr val="FFFFFF"/>
                          </a:highlight>
                        </a:rPr>
                        <a:t>Introduction, Classification, Five </a:t>
                      </a:r>
                      <a:r>
                        <a:rPr lang="en-US" sz="1400" dirty="0" err="1">
                          <a:effectLst/>
                          <a:highlight>
                            <a:srgbClr val="FFFFFF"/>
                          </a:highlight>
                        </a:rPr>
                        <a:t>Ws</a:t>
                      </a:r>
                      <a:r>
                        <a:rPr lang="en-US" sz="1400" dirty="0">
                          <a:effectLst/>
                          <a:highlight>
                            <a:srgbClr val="FFFFFF"/>
                          </a:highlight>
                        </a:rPr>
                        <a:t> and one H :</a:t>
                      </a:r>
                      <a:r>
                        <a:rPr lang="en-US" sz="1400" dirty="0">
                          <a:effectLst/>
                        </a:rPr>
                        <a:t> 1. Why a </a:t>
                      </a:r>
                      <a:r>
                        <a:rPr lang="en-US" sz="1400" dirty="0" err="1">
                          <a:effectLst/>
                        </a:rPr>
                        <a:t>fintech</a:t>
                      </a:r>
                      <a:r>
                        <a:rPr lang="en-US" sz="1400" dirty="0">
                          <a:effectLst/>
                        </a:rPr>
                        <a:t> initiative was born? 2. For whom was it born? 3. Which are the services it aims to provide? 4. Where does it aim to perform its business? 5. When does it aim to operate, within the framework of the financial cycle? 6. How is </a:t>
                      </a:r>
                      <a:r>
                        <a:rPr lang="en-US" sz="1400" dirty="0" err="1">
                          <a:effectLst/>
                        </a:rPr>
                        <a:t>fintech</a:t>
                      </a:r>
                      <a:r>
                        <a:rPr lang="en-US" sz="1400" dirty="0">
                          <a:effectLst/>
                        </a:rPr>
                        <a:t> working? The organization and its elements, The V4 business model framework, A Business Model, A Business Model for Fintech, Revenue—Focus on Customer Lifetime Value, Components of an effective marketing plan.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033477"/>
                  </a:ext>
                </a:extLst>
              </a:tr>
            </a:tbl>
          </a:graphicData>
        </a:graphic>
      </p:graphicFrame>
      <p:sp>
        <p:nvSpPr>
          <p:cNvPr id="5" name="Slide Number Placeholder 4"/>
          <p:cNvSpPr>
            <a:spLocks noGrp="1"/>
          </p:cNvSpPr>
          <p:nvPr>
            <p:ph type="sldNum" sz="quarter" idx="12"/>
          </p:nvPr>
        </p:nvSpPr>
        <p:spPr/>
        <p:txBody>
          <a:bodyPr/>
          <a:lstStyle/>
          <a:p>
            <a:fld id="{3FCAF691-C30B-4477-A4FB-AFF7F164B000}" type="slidenum">
              <a:rPr lang="en-IN" smtClean="0"/>
              <a:t>3</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4286293826"/>
              </p:ext>
            </p:extLst>
          </p:nvPr>
        </p:nvGraphicFramePr>
        <p:xfrm>
          <a:off x="628650" y="230553"/>
          <a:ext cx="7966710" cy="1226820"/>
        </p:xfrm>
        <a:graphic>
          <a:graphicData uri="http://schemas.openxmlformats.org/drawingml/2006/table">
            <a:tbl>
              <a:tblPr bandRow="1">
                <a:tableStyleId>{5C22544A-7EE6-4342-B048-85BDC9FD1C3A}</a:tableStyleId>
              </a:tblPr>
              <a:tblGrid>
                <a:gridCol w="7966710">
                  <a:extLst>
                    <a:ext uri="{9D8B030D-6E8A-4147-A177-3AD203B41FA5}">
                      <a16:colId xmlns:a16="http://schemas.microsoft.com/office/drawing/2014/main" val="1747334881"/>
                    </a:ext>
                  </a:extLst>
                </a:gridCol>
              </a:tblGrid>
              <a:tr h="84455">
                <a:tc>
                  <a:txBody>
                    <a:bodyPr/>
                    <a:lstStyle/>
                    <a:p>
                      <a:pPr>
                        <a:lnSpc>
                          <a:spcPct val="115000"/>
                        </a:lnSpc>
                        <a:spcBef>
                          <a:spcPts val="600"/>
                        </a:spcBef>
                        <a:spcAft>
                          <a:spcPts val="0"/>
                        </a:spcAft>
                      </a:pPr>
                      <a:r>
                        <a:rPr lang="en-US" sz="1400" dirty="0">
                          <a:effectLst/>
                        </a:rPr>
                        <a:t>Unit I: Introduction to Fintech</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4974343"/>
                  </a:ext>
                </a:extLst>
              </a:tr>
              <a:tr h="839470">
                <a:tc>
                  <a:txBody>
                    <a:bodyPr/>
                    <a:lstStyle/>
                    <a:p>
                      <a:pPr algn="just">
                        <a:lnSpc>
                          <a:spcPct val="115000"/>
                        </a:lnSpc>
                        <a:spcAft>
                          <a:spcPts val="1500"/>
                        </a:spcAft>
                      </a:pPr>
                      <a:r>
                        <a:rPr lang="en-US" sz="1400" dirty="0">
                          <a:effectLst/>
                          <a:highlight>
                            <a:srgbClr val="FFFFFF"/>
                          </a:highlight>
                        </a:rPr>
                        <a:t>Introduction, Financial Services and Fintech: Introduction, Changing Environment, Customer Centricity, Digital Transformation, Definition of Fintech, History of Fintech, Fintech stages,</a:t>
                      </a:r>
                      <a:r>
                        <a:rPr lang="en-US" sz="1400" dirty="0">
                          <a:effectLst/>
                        </a:rPr>
                        <a:t> An Overview of Fintech Initiatives Around the World, Ecosystems, Ranking National Ecosystems, Downsides of Disruptive Fintech Initiatives.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321896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27197134"/>
              </p:ext>
            </p:extLst>
          </p:nvPr>
        </p:nvGraphicFramePr>
        <p:xfrm>
          <a:off x="628650" y="3105834"/>
          <a:ext cx="7966710" cy="1717548"/>
        </p:xfrm>
        <a:graphic>
          <a:graphicData uri="http://schemas.openxmlformats.org/drawingml/2006/table">
            <a:tbl>
              <a:tblPr bandRow="1">
                <a:tableStyleId>{5C22544A-7EE6-4342-B048-85BDC9FD1C3A}</a:tableStyleId>
              </a:tblPr>
              <a:tblGrid>
                <a:gridCol w="7966710">
                  <a:extLst>
                    <a:ext uri="{9D8B030D-6E8A-4147-A177-3AD203B41FA5}">
                      <a16:colId xmlns:a16="http://schemas.microsoft.com/office/drawing/2014/main" val="3277220484"/>
                    </a:ext>
                  </a:extLst>
                </a:gridCol>
              </a:tblGrid>
              <a:tr h="84455">
                <a:tc>
                  <a:txBody>
                    <a:bodyPr/>
                    <a:lstStyle/>
                    <a:p>
                      <a:pPr>
                        <a:lnSpc>
                          <a:spcPct val="115000"/>
                        </a:lnSpc>
                        <a:spcBef>
                          <a:spcPts val="600"/>
                        </a:spcBef>
                        <a:spcAft>
                          <a:spcPts val="0"/>
                        </a:spcAft>
                        <a:tabLst>
                          <a:tab pos="3571875" algn="l"/>
                        </a:tabLst>
                      </a:pPr>
                      <a:r>
                        <a:rPr lang="en-US" sz="1400">
                          <a:effectLst/>
                        </a:rPr>
                        <a:t>Unit III: Fintech Innovation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980689"/>
                  </a:ext>
                </a:extLst>
              </a:tr>
              <a:tr h="211455">
                <a:tc>
                  <a:txBody>
                    <a:bodyPr/>
                    <a:lstStyle/>
                    <a:p>
                      <a:pPr algn="just">
                        <a:lnSpc>
                          <a:spcPct val="115000"/>
                        </a:lnSpc>
                        <a:spcAft>
                          <a:spcPts val="1000"/>
                        </a:spcAft>
                      </a:pPr>
                      <a:r>
                        <a:rPr lang="en-US" sz="1400" dirty="0">
                          <a:effectLst/>
                        </a:rPr>
                        <a:t>Introduction, Innovation and Fintech, Digital Transformation and Fintech, A model for an integrated innovation strategy, Types of Innovation : Product (or services), Process, Organization, Business models, Examples of Innovation, Fintech business model canvas, Process Innovation : Big Data Analytics, Value Creation from Big Data Analytics, </a:t>
                      </a:r>
                      <a:r>
                        <a:rPr lang="en-US" sz="1400" dirty="0" err="1">
                          <a:effectLst/>
                        </a:rPr>
                        <a:t>Kreditech’s</a:t>
                      </a:r>
                      <a:r>
                        <a:rPr lang="en-US" sz="1400" dirty="0">
                          <a:effectLst/>
                        </a:rPr>
                        <a:t> self-learning algorithm, Internet of Things, </a:t>
                      </a:r>
                      <a:r>
                        <a:rPr lang="en-US" sz="1400" dirty="0" err="1">
                          <a:effectLst/>
                        </a:rPr>
                        <a:t>Blockchain</a:t>
                      </a:r>
                      <a:r>
                        <a:rPr lang="en-US" sz="1400" dirty="0">
                          <a:effectLst/>
                        </a:rPr>
                        <a:t> Technology, Organizational Innovation: Social Networks, Business Model Innovation, Robots, The V4 business model framework for </a:t>
                      </a:r>
                      <a:r>
                        <a:rPr lang="en-US" sz="1400" dirty="0" err="1">
                          <a:effectLst/>
                        </a:rPr>
                        <a:t>Kreditech</a:t>
                      </a:r>
                      <a:r>
                        <a:rPr lang="en-US" sz="1400" dirty="0">
                          <a:effectLst/>
                        </a:rPr>
                        <a:t>, Virtual Currencies, Technology Acceptance Model.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3860177"/>
                  </a:ext>
                </a:extLst>
              </a:tr>
            </a:tbl>
          </a:graphicData>
        </a:graphic>
      </p:graphicFrame>
    </p:spTree>
    <p:extLst>
      <p:ext uri="{BB962C8B-B14F-4D97-AF65-F5344CB8AC3E}">
        <p14:creationId xmlns:p14="http://schemas.microsoft.com/office/powerpoint/2010/main" val="574968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0"/>
            <a:ext cx="9143358" cy="5143211"/>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34A5DA"/>
          </a:solidFill>
        </p:spPr>
        <p:txBody>
          <a:bodyPr wrap="square" lIns="0" tIns="0" rIns="0" bIns="0" rtlCol="0"/>
          <a:lstStyle/>
          <a:p>
            <a:endParaRPr sz="637"/>
          </a:p>
        </p:txBody>
      </p:sp>
      <p:sp>
        <p:nvSpPr>
          <p:cNvPr id="4" name="object 4"/>
          <p:cNvSpPr/>
          <p:nvPr/>
        </p:nvSpPr>
        <p:spPr>
          <a:xfrm>
            <a:off x="321" y="0"/>
            <a:ext cx="3909738" cy="5143139"/>
          </a:xfrm>
          <a:prstGeom prst="rect">
            <a:avLst/>
          </a:prstGeom>
          <a:blipFill>
            <a:blip r:embed="rId2" cstate="print"/>
            <a:stretch>
              <a:fillRect/>
            </a:stretch>
          </a:blipFill>
        </p:spPr>
        <p:txBody>
          <a:bodyPr wrap="square" lIns="0" tIns="0" rIns="0" bIns="0" rtlCol="0"/>
          <a:lstStyle/>
          <a:p>
            <a:endParaRPr sz="637"/>
          </a:p>
        </p:txBody>
      </p:sp>
      <p:sp>
        <p:nvSpPr>
          <p:cNvPr id="5" name="Title 4"/>
          <p:cNvSpPr>
            <a:spLocks noGrp="1"/>
          </p:cNvSpPr>
          <p:nvPr>
            <p:ph type="title"/>
          </p:nvPr>
        </p:nvSpPr>
        <p:spPr>
          <a:xfrm>
            <a:off x="4710623" y="1358797"/>
            <a:ext cx="4123271" cy="615899"/>
          </a:xfrm>
        </p:spPr>
        <p:txBody>
          <a:bodyPr>
            <a:normAutofit fontScale="90000"/>
          </a:bodyPr>
          <a:lstStyle/>
          <a:p>
            <a:r>
              <a:rPr lang="en-US" sz="4002" u="sng" dirty="0">
                <a:solidFill>
                  <a:schemeClr val="bg1"/>
                </a:solidFill>
              </a:rPr>
              <a:t>Digital Banking</a:t>
            </a:r>
            <a:endParaRPr lang="en-IN" sz="4002" u="sng" dirty="0">
              <a:solidFill>
                <a:schemeClr val="bg1"/>
              </a:solidFill>
            </a:endParaRPr>
          </a:p>
        </p:txBody>
      </p:sp>
      <p:sp>
        <p:nvSpPr>
          <p:cNvPr id="3" name="Slide Number Placeholder 2"/>
          <p:cNvSpPr>
            <a:spLocks noGrp="1"/>
          </p:cNvSpPr>
          <p:nvPr>
            <p:ph type="sldNum" sz="quarter" idx="12"/>
          </p:nvPr>
        </p:nvSpPr>
        <p:spPr/>
        <p:txBody>
          <a:bodyPr/>
          <a:lstStyle/>
          <a:p>
            <a:fld id="{3FCAF691-C30B-4477-A4FB-AFF7F164B000}" type="slidenum">
              <a:rPr lang="en-IN" smtClean="0"/>
              <a:t>30</a:t>
            </a:fld>
            <a:endParaRPr lang="en-IN"/>
          </a:p>
        </p:txBody>
      </p:sp>
      <p:sp>
        <p:nvSpPr>
          <p:cNvPr id="6" name="Rectangle 5"/>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3783250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629311" y="4104987"/>
            <a:ext cx="1166730" cy="733373"/>
          </a:xfrm>
          <a:prstGeom prst="rect">
            <a:avLst/>
          </a:prstGeom>
          <a:blipFill>
            <a:blip r:embed="rId2" cstate="print"/>
            <a:stretch>
              <a:fillRect/>
            </a:stretch>
          </a:blipFill>
        </p:spPr>
        <p:txBody>
          <a:bodyPr wrap="square" lIns="0" tIns="0" rIns="0" bIns="0" rtlCol="0"/>
          <a:lstStyle/>
          <a:p>
            <a:endParaRPr sz="637"/>
          </a:p>
        </p:txBody>
      </p:sp>
      <p:sp>
        <p:nvSpPr>
          <p:cNvPr id="5" name="Rectangle 4"/>
          <p:cNvSpPr/>
          <p:nvPr/>
        </p:nvSpPr>
        <p:spPr>
          <a:xfrm>
            <a:off x="898484" y="1566732"/>
            <a:ext cx="7554967" cy="1386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38" dirty="0"/>
              <a:t>Banking is necessary but banks are not </a:t>
            </a:r>
            <a:endParaRPr lang="en-IN" sz="3638" dirty="0"/>
          </a:p>
        </p:txBody>
      </p:sp>
      <p:sp>
        <p:nvSpPr>
          <p:cNvPr id="6" name="Rectangle 5"/>
          <p:cNvSpPr/>
          <p:nvPr/>
        </p:nvSpPr>
        <p:spPr>
          <a:xfrm>
            <a:off x="5784953" y="4165917"/>
            <a:ext cx="1628823" cy="672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37" dirty="0" err="1"/>
              <a:t>BillGates</a:t>
            </a:r>
            <a:r>
              <a:rPr lang="en-US" sz="637" dirty="0"/>
              <a:t> 1994</a:t>
            </a:r>
            <a:endParaRPr lang="en-IN" sz="637"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2090598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81458" y="1157206"/>
            <a:ext cx="5395534" cy="2828726"/>
          </a:xfrm>
          <a:prstGeom prst="rect">
            <a:avLst/>
          </a:prstGeom>
          <a:blipFill>
            <a:blip r:embed="rId2" cstate="print"/>
            <a:stretch>
              <a:fillRect/>
            </a:stretch>
          </a:blipFill>
        </p:spPr>
        <p:txBody>
          <a:bodyPr wrap="square" lIns="0" tIns="0" rIns="0" bIns="0" rtlCol="0"/>
          <a:lstStyle/>
          <a:p>
            <a:endParaRPr sz="637"/>
          </a:p>
        </p:txBody>
      </p:sp>
      <p:sp>
        <p:nvSpPr>
          <p:cNvPr id="4" name="object 4"/>
          <p:cNvSpPr txBox="1"/>
          <p:nvPr/>
        </p:nvSpPr>
        <p:spPr>
          <a:xfrm>
            <a:off x="289799" y="936682"/>
            <a:ext cx="2509370" cy="3212982"/>
          </a:xfrm>
          <a:prstGeom prst="rect">
            <a:avLst/>
          </a:prstGeom>
        </p:spPr>
        <p:txBody>
          <a:bodyPr vert="horz" wrap="square" lIns="0" tIns="7798" rIns="0" bIns="0" rtlCol="0">
            <a:spAutoFit/>
          </a:bodyPr>
          <a:lstStyle/>
          <a:p>
            <a:pPr marL="238836" marR="2310" indent="-233349">
              <a:lnSpc>
                <a:spcPct val="112400"/>
              </a:lnSpc>
              <a:spcBef>
                <a:spcPts val="61"/>
              </a:spcBef>
              <a:tabLst>
                <a:tab pos="238836" algn="l"/>
              </a:tabLst>
            </a:pPr>
            <a:r>
              <a:rPr sz="2285" spc="-44" baseline="-4145" dirty="0">
                <a:solidFill>
                  <a:srgbClr val="34A5DA"/>
                </a:solidFill>
                <a:latin typeface="Lucida Sans Unicode"/>
                <a:cs typeface="Lucida Sans Unicode"/>
              </a:rPr>
              <a:t>▸	</a:t>
            </a:r>
            <a:r>
              <a:rPr sz="1455" spc="48" dirty="0">
                <a:solidFill>
                  <a:srgbClr val="838787"/>
                </a:solidFill>
                <a:latin typeface="Arial"/>
                <a:cs typeface="Arial"/>
              </a:rPr>
              <a:t>Money </a:t>
            </a:r>
            <a:r>
              <a:rPr sz="1455" spc="23" dirty="0">
                <a:solidFill>
                  <a:srgbClr val="838787"/>
                </a:solidFill>
                <a:latin typeface="Arial"/>
                <a:cs typeface="Arial"/>
              </a:rPr>
              <a:t>Deposits,  </a:t>
            </a:r>
            <a:r>
              <a:rPr sz="1455" spc="27" dirty="0">
                <a:solidFill>
                  <a:srgbClr val="838787"/>
                </a:solidFill>
                <a:latin typeface="Arial"/>
                <a:cs typeface="Arial"/>
              </a:rPr>
              <a:t>Withdrawals, </a:t>
            </a:r>
            <a:r>
              <a:rPr sz="1455" spc="43" dirty="0">
                <a:solidFill>
                  <a:srgbClr val="838787"/>
                </a:solidFill>
                <a:latin typeface="Arial"/>
                <a:cs typeface="Arial"/>
              </a:rPr>
              <a:t>and</a:t>
            </a:r>
            <a:r>
              <a:rPr sz="1455" spc="-197" dirty="0">
                <a:solidFill>
                  <a:srgbClr val="838787"/>
                </a:solidFill>
                <a:latin typeface="Arial"/>
                <a:cs typeface="Arial"/>
              </a:rPr>
              <a:t> </a:t>
            </a:r>
            <a:r>
              <a:rPr sz="1455" spc="-25" dirty="0">
                <a:solidFill>
                  <a:srgbClr val="838787"/>
                </a:solidFill>
                <a:latin typeface="Arial"/>
                <a:cs typeface="Arial"/>
              </a:rPr>
              <a:t>Transfers</a:t>
            </a:r>
            <a:endParaRPr sz="1455" dirty="0">
              <a:latin typeface="Arial"/>
              <a:cs typeface="Arial"/>
            </a:endParaRPr>
          </a:p>
          <a:p>
            <a:pPr marL="238836" marR="75087" indent="-233349">
              <a:lnSpc>
                <a:spcPct val="112400"/>
              </a:lnSpc>
              <a:spcBef>
                <a:spcPts val="1369"/>
              </a:spcBef>
              <a:tabLst>
                <a:tab pos="238836" algn="l"/>
              </a:tabLst>
            </a:pPr>
            <a:r>
              <a:rPr sz="2285" spc="-44" baseline="-4145" dirty="0">
                <a:solidFill>
                  <a:srgbClr val="34A5DA"/>
                </a:solidFill>
                <a:latin typeface="Lucida Sans Unicode"/>
                <a:cs typeface="Lucida Sans Unicode"/>
              </a:rPr>
              <a:t>▸	</a:t>
            </a:r>
            <a:r>
              <a:rPr sz="1455" spc="30" dirty="0">
                <a:solidFill>
                  <a:srgbClr val="838787"/>
                </a:solidFill>
                <a:latin typeface="Arial"/>
                <a:cs typeface="Arial"/>
              </a:rPr>
              <a:t>Checking/Saving</a:t>
            </a:r>
            <a:r>
              <a:rPr sz="1455" spc="-89" dirty="0">
                <a:solidFill>
                  <a:srgbClr val="838787"/>
                </a:solidFill>
                <a:latin typeface="Arial"/>
                <a:cs typeface="Arial"/>
              </a:rPr>
              <a:t> </a:t>
            </a:r>
            <a:r>
              <a:rPr sz="1455" spc="39" dirty="0">
                <a:solidFill>
                  <a:srgbClr val="838787"/>
                </a:solidFill>
                <a:latin typeface="Arial"/>
                <a:cs typeface="Arial"/>
              </a:rPr>
              <a:t>Account  </a:t>
            </a:r>
            <a:r>
              <a:rPr sz="1455" spc="43" dirty="0">
                <a:solidFill>
                  <a:srgbClr val="838787"/>
                </a:solidFill>
                <a:latin typeface="Arial"/>
                <a:cs typeface="Arial"/>
              </a:rPr>
              <a:t>Management</a:t>
            </a:r>
            <a:endParaRPr sz="1455" dirty="0">
              <a:latin typeface="Arial"/>
              <a:cs typeface="Arial"/>
            </a:endParaRPr>
          </a:p>
          <a:p>
            <a:pPr marL="238836" marR="406338" indent="-233349">
              <a:lnSpc>
                <a:spcPct val="112400"/>
              </a:lnSpc>
              <a:spcBef>
                <a:spcPts val="1335"/>
              </a:spcBef>
              <a:tabLst>
                <a:tab pos="238836" algn="l"/>
              </a:tabLst>
            </a:pPr>
            <a:r>
              <a:rPr sz="2285" spc="-44" baseline="-5804" dirty="0">
                <a:solidFill>
                  <a:srgbClr val="34A5DA"/>
                </a:solidFill>
                <a:latin typeface="Lucida Sans Unicode"/>
                <a:cs typeface="Lucida Sans Unicode"/>
              </a:rPr>
              <a:t>▸	</a:t>
            </a:r>
            <a:r>
              <a:rPr sz="1455" spc="68" dirty="0">
                <a:solidFill>
                  <a:srgbClr val="838787"/>
                </a:solidFill>
                <a:latin typeface="Arial"/>
                <a:cs typeface="Arial"/>
              </a:rPr>
              <a:t>Applying </a:t>
            </a:r>
            <a:r>
              <a:rPr sz="1455" spc="55" dirty="0">
                <a:solidFill>
                  <a:srgbClr val="838787"/>
                </a:solidFill>
                <a:latin typeface="Arial"/>
                <a:cs typeface="Arial"/>
              </a:rPr>
              <a:t>for</a:t>
            </a:r>
            <a:r>
              <a:rPr sz="1455" spc="-173" dirty="0">
                <a:solidFill>
                  <a:srgbClr val="838787"/>
                </a:solidFill>
                <a:latin typeface="Arial"/>
                <a:cs typeface="Arial"/>
              </a:rPr>
              <a:t> </a:t>
            </a:r>
            <a:r>
              <a:rPr sz="1455" spc="9" dirty="0">
                <a:solidFill>
                  <a:srgbClr val="838787"/>
                </a:solidFill>
                <a:latin typeface="Arial"/>
                <a:cs typeface="Arial"/>
              </a:rPr>
              <a:t>Financial  </a:t>
            </a:r>
            <a:r>
              <a:rPr sz="1455" spc="7" dirty="0">
                <a:solidFill>
                  <a:srgbClr val="838787"/>
                </a:solidFill>
                <a:latin typeface="Arial"/>
                <a:cs typeface="Arial"/>
              </a:rPr>
              <a:t>Products</a:t>
            </a:r>
            <a:endParaRPr sz="1455" dirty="0">
              <a:latin typeface="Arial"/>
              <a:cs typeface="Arial"/>
            </a:endParaRPr>
          </a:p>
          <a:p>
            <a:pPr marL="5776">
              <a:spcBef>
                <a:spcPts val="1596"/>
              </a:spcBef>
              <a:tabLst>
                <a:tab pos="238836" algn="l"/>
              </a:tabLst>
            </a:pPr>
            <a:r>
              <a:rPr sz="2285" spc="-44" baseline="-4145" dirty="0">
                <a:solidFill>
                  <a:srgbClr val="34A5DA"/>
                </a:solidFill>
                <a:latin typeface="Lucida Sans Unicode"/>
                <a:cs typeface="Lucida Sans Unicode"/>
              </a:rPr>
              <a:t>▸	</a:t>
            </a:r>
            <a:r>
              <a:rPr sz="1455" dirty="0">
                <a:solidFill>
                  <a:srgbClr val="838787"/>
                </a:solidFill>
                <a:latin typeface="Arial"/>
                <a:cs typeface="Arial"/>
              </a:rPr>
              <a:t>Loan</a:t>
            </a:r>
            <a:r>
              <a:rPr sz="1455" spc="-43" dirty="0">
                <a:solidFill>
                  <a:srgbClr val="838787"/>
                </a:solidFill>
                <a:latin typeface="Arial"/>
                <a:cs typeface="Arial"/>
              </a:rPr>
              <a:t> </a:t>
            </a:r>
            <a:r>
              <a:rPr sz="1455" spc="43" dirty="0">
                <a:solidFill>
                  <a:srgbClr val="838787"/>
                </a:solidFill>
                <a:latin typeface="Arial"/>
                <a:cs typeface="Arial"/>
              </a:rPr>
              <a:t>Management</a:t>
            </a:r>
            <a:endParaRPr sz="1455" dirty="0">
              <a:latin typeface="Arial"/>
              <a:cs typeface="Arial"/>
            </a:endParaRPr>
          </a:p>
          <a:p>
            <a:pPr marL="5776">
              <a:spcBef>
                <a:spcPts val="1585"/>
              </a:spcBef>
              <a:tabLst>
                <a:tab pos="238836" algn="l"/>
              </a:tabLst>
            </a:pPr>
            <a:r>
              <a:rPr sz="2285" spc="-44" baseline="-4145" dirty="0">
                <a:solidFill>
                  <a:srgbClr val="34A5DA"/>
                </a:solidFill>
                <a:latin typeface="Lucida Sans Unicode"/>
                <a:cs typeface="Lucida Sans Unicode"/>
              </a:rPr>
              <a:t>▸	</a:t>
            </a:r>
            <a:r>
              <a:rPr sz="1455" spc="30" dirty="0">
                <a:solidFill>
                  <a:srgbClr val="838787"/>
                </a:solidFill>
                <a:latin typeface="Arial"/>
                <a:cs typeface="Arial"/>
              </a:rPr>
              <a:t>Bill</a:t>
            </a:r>
            <a:r>
              <a:rPr sz="1455" spc="-43" dirty="0">
                <a:solidFill>
                  <a:srgbClr val="838787"/>
                </a:solidFill>
                <a:latin typeface="Arial"/>
                <a:cs typeface="Arial"/>
              </a:rPr>
              <a:t> </a:t>
            </a:r>
            <a:r>
              <a:rPr sz="1455" spc="-68" dirty="0">
                <a:solidFill>
                  <a:srgbClr val="838787"/>
                </a:solidFill>
                <a:latin typeface="Arial"/>
                <a:cs typeface="Arial"/>
              </a:rPr>
              <a:t>Pay</a:t>
            </a:r>
            <a:endParaRPr sz="1455" dirty="0">
              <a:latin typeface="Arial"/>
              <a:cs typeface="Arial"/>
            </a:endParaRPr>
          </a:p>
          <a:p>
            <a:pPr marL="5776">
              <a:spcBef>
                <a:spcPts val="1582"/>
              </a:spcBef>
              <a:tabLst>
                <a:tab pos="238836" algn="l"/>
              </a:tabLst>
            </a:pPr>
            <a:r>
              <a:rPr sz="2285" spc="-44" baseline="-4145" dirty="0">
                <a:solidFill>
                  <a:srgbClr val="34A5DA"/>
                </a:solidFill>
                <a:latin typeface="Lucida Sans Unicode"/>
                <a:cs typeface="Lucida Sans Unicode"/>
              </a:rPr>
              <a:t>▸	</a:t>
            </a:r>
            <a:r>
              <a:rPr sz="1455" spc="39" dirty="0">
                <a:solidFill>
                  <a:srgbClr val="838787"/>
                </a:solidFill>
                <a:latin typeface="Arial"/>
                <a:cs typeface="Arial"/>
              </a:rPr>
              <a:t>Account</a:t>
            </a:r>
            <a:r>
              <a:rPr sz="1455" spc="-43" dirty="0">
                <a:solidFill>
                  <a:srgbClr val="838787"/>
                </a:solidFill>
                <a:latin typeface="Arial"/>
                <a:cs typeface="Arial"/>
              </a:rPr>
              <a:t> </a:t>
            </a:r>
            <a:r>
              <a:rPr sz="1455" spc="-11" dirty="0">
                <a:solidFill>
                  <a:srgbClr val="838787"/>
                </a:solidFill>
                <a:latin typeface="Arial"/>
                <a:cs typeface="Arial"/>
              </a:rPr>
              <a:t>Services</a:t>
            </a:r>
            <a:endParaRPr sz="1455" dirty="0">
              <a:latin typeface="Arial"/>
              <a:cs typeface="Arial"/>
            </a:endParaRPr>
          </a:p>
        </p:txBody>
      </p:sp>
      <p:sp>
        <p:nvSpPr>
          <p:cNvPr id="5" name="Title 4"/>
          <p:cNvSpPr>
            <a:spLocks noGrp="1"/>
          </p:cNvSpPr>
          <p:nvPr>
            <p:ph type="title"/>
          </p:nvPr>
        </p:nvSpPr>
        <p:spPr>
          <a:xfrm>
            <a:off x="628650" y="273844"/>
            <a:ext cx="7886700" cy="547423"/>
          </a:xfrm>
        </p:spPr>
        <p:txBody>
          <a:bodyPr/>
          <a:lstStyle/>
          <a:p>
            <a:r>
              <a:rPr lang="en-US" u="sng" dirty="0" smtClean="0"/>
              <a:t>Still Banking ,But Better</a:t>
            </a:r>
            <a:endParaRPr lang="en-IN" u="sng"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 y="198995"/>
            <a:ext cx="550333" cy="622272"/>
          </a:xfrm>
          <a:prstGeom prst="rect">
            <a:avLst/>
          </a:prstGeom>
        </p:spPr>
      </p:pic>
      <p:sp>
        <p:nvSpPr>
          <p:cNvPr id="3" name="Slide Number Placeholder 2"/>
          <p:cNvSpPr>
            <a:spLocks noGrp="1"/>
          </p:cNvSpPr>
          <p:nvPr>
            <p:ph type="sldNum" sz="quarter" idx="12"/>
          </p:nvPr>
        </p:nvSpPr>
        <p:spPr/>
        <p:txBody>
          <a:bodyPr/>
          <a:lstStyle/>
          <a:p>
            <a:fld id="{3FCAF691-C30B-4477-A4FB-AFF7F164B000}" type="slidenum">
              <a:rPr lang="en-IN" smtClean="0"/>
              <a:t>32</a:t>
            </a:fld>
            <a:endParaRPr lang="en-IN"/>
          </a:p>
        </p:txBody>
      </p:sp>
      <p:sp>
        <p:nvSpPr>
          <p:cNvPr id="8" name="Rectangle 7"/>
          <p:cNvSpPr/>
          <p:nvPr/>
        </p:nvSpPr>
        <p:spPr>
          <a:xfrm>
            <a:off x="0" y="488933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42884793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23150" y="3399173"/>
            <a:ext cx="1444570" cy="236501"/>
          </a:xfrm>
          <a:prstGeom prst="rect">
            <a:avLst/>
          </a:prstGeom>
        </p:spPr>
        <p:txBody>
          <a:bodyPr vert="horz" wrap="square" lIns="0" tIns="5487" rIns="0" bIns="0" rtlCol="0">
            <a:spAutoFit/>
          </a:bodyPr>
          <a:lstStyle/>
          <a:p>
            <a:pPr marL="5776">
              <a:spcBef>
                <a:spcPts val="43"/>
              </a:spcBef>
            </a:pPr>
            <a:r>
              <a:rPr sz="1501" b="1" spc="-36" dirty="0">
                <a:solidFill>
                  <a:srgbClr val="838787"/>
                </a:solidFill>
                <a:latin typeface="Lucida Sans"/>
                <a:cs typeface="Lucida Sans"/>
              </a:rPr>
              <a:t>Digital</a:t>
            </a:r>
            <a:r>
              <a:rPr sz="1501" b="1" spc="-125" dirty="0">
                <a:solidFill>
                  <a:srgbClr val="838787"/>
                </a:solidFill>
                <a:latin typeface="Lucida Sans"/>
                <a:cs typeface="Lucida Sans"/>
              </a:rPr>
              <a:t> </a:t>
            </a:r>
            <a:r>
              <a:rPr sz="1501" b="1" spc="-32" dirty="0">
                <a:solidFill>
                  <a:srgbClr val="838787"/>
                </a:solidFill>
                <a:latin typeface="Lucida Sans"/>
                <a:cs typeface="Lucida Sans"/>
              </a:rPr>
              <a:t>Banking</a:t>
            </a:r>
            <a:endParaRPr sz="1501">
              <a:latin typeface="Lucida Sans"/>
              <a:cs typeface="Lucida Sans"/>
            </a:endParaRPr>
          </a:p>
        </p:txBody>
      </p:sp>
      <p:sp>
        <p:nvSpPr>
          <p:cNvPr id="4" name="object 4"/>
          <p:cNvSpPr/>
          <p:nvPr/>
        </p:nvSpPr>
        <p:spPr>
          <a:xfrm>
            <a:off x="643213" y="1400077"/>
            <a:ext cx="1409601" cy="380973"/>
          </a:xfrm>
          <a:prstGeom prst="rect">
            <a:avLst/>
          </a:prstGeom>
          <a:blipFill>
            <a:blip r:embed="rId2" cstate="print"/>
            <a:stretch>
              <a:fillRect/>
            </a:stretch>
          </a:blipFill>
        </p:spPr>
        <p:txBody>
          <a:bodyPr wrap="square" lIns="0" tIns="0" rIns="0" bIns="0" rtlCol="0"/>
          <a:lstStyle/>
          <a:p>
            <a:endParaRPr sz="637"/>
          </a:p>
        </p:txBody>
      </p:sp>
      <p:sp>
        <p:nvSpPr>
          <p:cNvPr id="5" name="object 5"/>
          <p:cNvSpPr/>
          <p:nvPr/>
        </p:nvSpPr>
        <p:spPr>
          <a:xfrm>
            <a:off x="433678" y="2166785"/>
            <a:ext cx="1828671" cy="519076"/>
          </a:xfrm>
          <a:prstGeom prst="rect">
            <a:avLst/>
          </a:prstGeom>
          <a:blipFill>
            <a:blip r:embed="rId3" cstate="print"/>
            <a:stretch>
              <a:fillRect/>
            </a:stretch>
          </a:blipFill>
        </p:spPr>
        <p:txBody>
          <a:bodyPr wrap="square" lIns="0" tIns="0" rIns="0" bIns="0" rtlCol="0"/>
          <a:lstStyle/>
          <a:p>
            <a:endParaRPr sz="637"/>
          </a:p>
        </p:txBody>
      </p:sp>
      <p:sp>
        <p:nvSpPr>
          <p:cNvPr id="6" name="object 6"/>
          <p:cNvSpPr txBox="1"/>
          <p:nvPr/>
        </p:nvSpPr>
        <p:spPr>
          <a:xfrm>
            <a:off x="3742369" y="3446794"/>
            <a:ext cx="1431863" cy="236501"/>
          </a:xfrm>
          <a:prstGeom prst="rect">
            <a:avLst/>
          </a:prstGeom>
        </p:spPr>
        <p:txBody>
          <a:bodyPr vert="horz" wrap="square" lIns="0" tIns="5487" rIns="0" bIns="0" rtlCol="0">
            <a:spAutoFit/>
          </a:bodyPr>
          <a:lstStyle/>
          <a:p>
            <a:pPr marL="5776">
              <a:spcBef>
                <a:spcPts val="43"/>
              </a:spcBef>
            </a:pPr>
            <a:r>
              <a:rPr sz="1501" b="1" spc="-57" dirty="0">
                <a:solidFill>
                  <a:srgbClr val="838787"/>
                </a:solidFill>
                <a:latin typeface="Lucida Sans"/>
                <a:cs typeface="Lucida Sans"/>
              </a:rPr>
              <a:t>Virtual</a:t>
            </a:r>
            <a:r>
              <a:rPr sz="1501" b="1" spc="-130" dirty="0">
                <a:solidFill>
                  <a:srgbClr val="838787"/>
                </a:solidFill>
                <a:latin typeface="Lucida Sans"/>
                <a:cs typeface="Lucida Sans"/>
              </a:rPr>
              <a:t> </a:t>
            </a:r>
            <a:r>
              <a:rPr sz="1501" b="1" spc="-32" dirty="0">
                <a:solidFill>
                  <a:srgbClr val="838787"/>
                </a:solidFill>
                <a:latin typeface="Lucida Sans"/>
                <a:cs typeface="Lucida Sans"/>
              </a:rPr>
              <a:t>Banking</a:t>
            </a:r>
            <a:endParaRPr sz="1501">
              <a:latin typeface="Lucida Sans"/>
              <a:cs typeface="Lucida Sans"/>
            </a:endParaRPr>
          </a:p>
        </p:txBody>
      </p:sp>
      <p:sp>
        <p:nvSpPr>
          <p:cNvPr id="7" name="object 7"/>
          <p:cNvSpPr/>
          <p:nvPr/>
        </p:nvSpPr>
        <p:spPr>
          <a:xfrm>
            <a:off x="3852913" y="2176310"/>
            <a:ext cx="1219114" cy="576222"/>
          </a:xfrm>
          <a:prstGeom prst="rect">
            <a:avLst/>
          </a:prstGeom>
          <a:blipFill>
            <a:blip r:embed="rId4" cstate="print"/>
            <a:stretch>
              <a:fillRect/>
            </a:stretch>
          </a:blipFill>
        </p:spPr>
        <p:txBody>
          <a:bodyPr wrap="square" lIns="0" tIns="0" rIns="0" bIns="0" rtlCol="0"/>
          <a:lstStyle/>
          <a:p>
            <a:endParaRPr sz="637"/>
          </a:p>
        </p:txBody>
      </p:sp>
      <p:sp>
        <p:nvSpPr>
          <p:cNvPr id="8" name="object 8"/>
          <p:cNvSpPr/>
          <p:nvPr/>
        </p:nvSpPr>
        <p:spPr>
          <a:xfrm>
            <a:off x="3833865" y="1252449"/>
            <a:ext cx="1076249" cy="576222"/>
          </a:xfrm>
          <a:prstGeom prst="rect">
            <a:avLst/>
          </a:prstGeom>
          <a:blipFill>
            <a:blip r:embed="rId5" cstate="print"/>
            <a:stretch>
              <a:fillRect/>
            </a:stretch>
          </a:blipFill>
        </p:spPr>
        <p:txBody>
          <a:bodyPr wrap="square" lIns="0" tIns="0" rIns="0" bIns="0" rtlCol="0"/>
          <a:lstStyle/>
          <a:p>
            <a:endParaRPr sz="637"/>
          </a:p>
        </p:txBody>
      </p:sp>
      <p:sp>
        <p:nvSpPr>
          <p:cNvPr id="9" name="object 9"/>
          <p:cNvSpPr txBox="1"/>
          <p:nvPr/>
        </p:nvSpPr>
        <p:spPr>
          <a:xfrm>
            <a:off x="6232982" y="3437270"/>
            <a:ext cx="2458830" cy="236501"/>
          </a:xfrm>
          <a:prstGeom prst="rect">
            <a:avLst/>
          </a:prstGeom>
        </p:spPr>
        <p:txBody>
          <a:bodyPr vert="horz" wrap="square" lIns="0" tIns="5487" rIns="0" bIns="0" rtlCol="0">
            <a:spAutoFit/>
          </a:bodyPr>
          <a:lstStyle/>
          <a:p>
            <a:pPr marL="5776">
              <a:spcBef>
                <a:spcPts val="43"/>
              </a:spcBef>
            </a:pPr>
            <a:r>
              <a:rPr sz="1501" b="1" spc="-27" dirty="0">
                <a:solidFill>
                  <a:srgbClr val="838787"/>
                </a:solidFill>
                <a:latin typeface="Lucida Sans"/>
                <a:cs typeface="Lucida Sans"/>
              </a:rPr>
              <a:t>3-party</a:t>
            </a:r>
            <a:r>
              <a:rPr sz="1501" b="1" spc="-118" dirty="0">
                <a:solidFill>
                  <a:srgbClr val="838787"/>
                </a:solidFill>
                <a:latin typeface="Lucida Sans"/>
                <a:cs typeface="Lucida Sans"/>
              </a:rPr>
              <a:t> </a:t>
            </a:r>
            <a:r>
              <a:rPr sz="1501" b="1" spc="-64" dirty="0">
                <a:solidFill>
                  <a:srgbClr val="838787"/>
                </a:solidFill>
                <a:latin typeface="Lucida Sans"/>
                <a:cs typeface="Lucida Sans"/>
              </a:rPr>
              <a:t>Platforms/Vendors</a:t>
            </a:r>
            <a:endParaRPr sz="1501" dirty="0">
              <a:latin typeface="Lucida Sans"/>
              <a:cs typeface="Lucida Sans"/>
            </a:endParaRPr>
          </a:p>
        </p:txBody>
      </p:sp>
      <p:sp>
        <p:nvSpPr>
          <p:cNvPr id="10" name="object 10"/>
          <p:cNvSpPr/>
          <p:nvPr/>
        </p:nvSpPr>
        <p:spPr>
          <a:xfrm>
            <a:off x="6476866" y="1233401"/>
            <a:ext cx="1666758" cy="468991"/>
          </a:xfrm>
          <a:prstGeom prst="rect">
            <a:avLst/>
          </a:prstGeom>
          <a:blipFill>
            <a:blip r:embed="rId6" cstate="print"/>
            <a:stretch>
              <a:fillRect/>
            </a:stretch>
          </a:blipFill>
        </p:spPr>
        <p:txBody>
          <a:bodyPr wrap="square" lIns="0" tIns="0" rIns="0" bIns="0" rtlCol="0"/>
          <a:lstStyle/>
          <a:p>
            <a:endParaRPr sz="637"/>
          </a:p>
        </p:txBody>
      </p:sp>
      <p:sp>
        <p:nvSpPr>
          <p:cNvPr id="11" name="object 11"/>
          <p:cNvSpPr/>
          <p:nvPr/>
        </p:nvSpPr>
        <p:spPr>
          <a:xfrm>
            <a:off x="6538774" y="2123926"/>
            <a:ext cx="1542941" cy="642892"/>
          </a:xfrm>
          <a:prstGeom prst="rect">
            <a:avLst/>
          </a:prstGeom>
          <a:blipFill>
            <a:blip r:embed="rId7" cstate="print"/>
            <a:stretch>
              <a:fillRect/>
            </a:stretch>
          </a:blipFill>
        </p:spPr>
        <p:txBody>
          <a:bodyPr wrap="square" lIns="0" tIns="0" rIns="0" bIns="0" rtlCol="0"/>
          <a:lstStyle/>
          <a:p>
            <a:endParaRPr sz="637"/>
          </a:p>
        </p:txBody>
      </p:sp>
      <p:sp>
        <p:nvSpPr>
          <p:cNvPr id="12" name="Title 11"/>
          <p:cNvSpPr>
            <a:spLocks noGrp="1"/>
          </p:cNvSpPr>
          <p:nvPr>
            <p:ph type="title"/>
          </p:nvPr>
        </p:nvSpPr>
        <p:spPr>
          <a:xfrm>
            <a:off x="628650" y="273844"/>
            <a:ext cx="7886700" cy="573822"/>
          </a:xfrm>
        </p:spPr>
        <p:txBody>
          <a:bodyPr/>
          <a:lstStyle/>
          <a:p>
            <a:r>
              <a:rPr lang="en-US" u="sng" dirty="0" smtClean="0"/>
              <a:t>Lending Players</a:t>
            </a:r>
            <a:endParaRPr lang="en-IN" u="sng" dirty="0"/>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2" name="Slide Number Placeholder 1"/>
          <p:cNvSpPr>
            <a:spLocks noGrp="1"/>
          </p:cNvSpPr>
          <p:nvPr>
            <p:ph type="sldNum" sz="quarter" idx="12"/>
          </p:nvPr>
        </p:nvSpPr>
        <p:spPr/>
        <p:txBody>
          <a:bodyPr/>
          <a:lstStyle/>
          <a:p>
            <a:fld id="{3FCAF691-C30B-4477-A4FB-AFF7F164B000}" type="slidenum">
              <a:rPr lang="en-IN" smtClean="0"/>
              <a:t>33</a:t>
            </a:fld>
            <a:endParaRPr lang="en-IN"/>
          </a:p>
        </p:txBody>
      </p:sp>
      <p:sp>
        <p:nvSpPr>
          <p:cNvPr id="15" name="Rectangle 14"/>
          <p:cNvSpPr/>
          <p:nvPr/>
        </p:nvSpPr>
        <p:spPr>
          <a:xfrm>
            <a:off x="1003300" y="4062878"/>
            <a:ext cx="6737350" cy="523220"/>
          </a:xfrm>
          <a:prstGeom prst="rect">
            <a:avLst/>
          </a:prstGeom>
        </p:spPr>
        <p:txBody>
          <a:bodyPr wrap="square">
            <a:spAutoFit/>
          </a:bodyPr>
          <a:lstStyle/>
          <a:p>
            <a:pPr algn="ctr"/>
            <a:r>
              <a:rPr lang="en-IN" sz="2800" b="1" dirty="0">
                <a:latin typeface="var(--font-family-sans-heading-bold)"/>
              </a:rPr>
              <a:t>Technology for Better Banking</a:t>
            </a:r>
            <a:endParaRPr lang="en-IN" sz="2800" b="1" i="0" dirty="0">
              <a:effectLst/>
              <a:latin typeface="var(--font-family-sans-heading-bold)"/>
            </a:endParaRPr>
          </a:p>
        </p:txBody>
      </p:sp>
      <p:sp>
        <p:nvSpPr>
          <p:cNvPr id="16" name="Rectangle 15"/>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9405453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rotWithShape="1">
          <a:blip r:embed="rId2"/>
          <a:srcRect t="25353" b="34550"/>
          <a:stretch/>
        </p:blipFill>
        <p:spPr>
          <a:xfrm>
            <a:off x="628650" y="1307745"/>
            <a:ext cx="5799665" cy="1308101"/>
          </a:xfrm>
          <a:prstGeom prst="rect">
            <a:avLst/>
          </a:prstGeom>
        </p:spPr>
      </p:pic>
      <p:sp>
        <p:nvSpPr>
          <p:cNvPr id="4" name="Slide Number Placeholder 3"/>
          <p:cNvSpPr>
            <a:spLocks noGrp="1"/>
          </p:cNvSpPr>
          <p:nvPr>
            <p:ph type="sldNum" sz="quarter" idx="12"/>
          </p:nvPr>
        </p:nvSpPr>
        <p:spPr/>
        <p:txBody>
          <a:bodyPr/>
          <a:lstStyle/>
          <a:p>
            <a:fld id="{3FCAF691-C30B-4477-A4FB-AFF7F164B000}" type="slidenum">
              <a:rPr lang="en-IN" smtClean="0"/>
              <a:t>34</a:t>
            </a:fld>
            <a:endParaRPr lang="en-IN"/>
          </a:p>
        </p:txBody>
      </p:sp>
      <p:pic>
        <p:nvPicPr>
          <p:cNvPr id="6" name="Picture 5"/>
          <p:cNvPicPr>
            <a:picLocks noChangeAspect="1"/>
          </p:cNvPicPr>
          <p:nvPr/>
        </p:nvPicPr>
        <p:blipFill rotWithShape="1">
          <a:blip r:embed="rId3"/>
          <a:srcRect t="41438" b="29915"/>
          <a:stretch/>
        </p:blipFill>
        <p:spPr>
          <a:xfrm>
            <a:off x="628649" y="2615846"/>
            <a:ext cx="5799665" cy="902429"/>
          </a:xfrm>
          <a:prstGeom prst="rect">
            <a:avLst/>
          </a:prstGeom>
        </p:spPr>
      </p:pic>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Tree>
    <p:extLst>
      <p:ext uri="{BB962C8B-B14F-4D97-AF65-F5344CB8AC3E}">
        <p14:creationId xmlns:p14="http://schemas.microsoft.com/office/powerpoint/2010/main" val="30937493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0"/>
            <a:ext cx="9143358" cy="5143211"/>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34A5DA"/>
          </a:solidFill>
        </p:spPr>
        <p:txBody>
          <a:bodyPr wrap="square" lIns="0" tIns="0" rIns="0" bIns="0" rtlCol="0"/>
          <a:lstStyle/>
          <a:p>
            <a:endParaRPr sz="637"/>
          </a:p>
        </p:txBody>
      </p:sp>
      <p:sp>
        <p:nvSpPr>
          <p:cNvPr id="4" name="object 4"/>
          <p:cNvSpPr/>
          <p:nvPr/>
        </p:nvSpPr>
        <p:spPr>
          <a:xfrm>
            <a:off x="321" y="0"/>
            <a:ext cx="3857354" cy="5143139"/>
          </a:xfrm>
          <a:prstGeom prst="rect">
            <a:avLst/>
          </a:prstGeom>
          <a:blipFill>
            <a:blip r:embed="rId2" cstate="print"/>
            <a:stretch>
              <a:fillRect/>
            </a:stretch>
          </a:blipFill>
        </p:spPr>
        <p:txBody>
          <a:bodyPr wrap="square" lIns="0" tIns="0" rIns="0" bIns="0" rtlCol="0"/>
          <a:lstStyle/>
          <a:p>
            <a:endParaRPr sz="637"/>
          </a:p>
        </p:txBody>
      </p:sp>
      <p:sp>
        <p:nvSpPr>
          <p:cNvPr id="5" name="Title 4"/>
          <p:cNvSpPr>
            <a:spLocks noGrp="1"/>
          </p:cNvSpPr>
          <p:nvPr>
            <p:ph type="title"/>
          </p:nvPr>
        </p:nvSpPr>
        <p:spPr>
          <a:xfrm>
            <a:off x="4814591" y="1566731"/>
            <a:ext cx="3707401" cy="671890"/>
          </a:xfrm>
        </p:spPr>
        <p:txBody>
          <a:bodyPr/>
          <a:lstStyle/>
          <a:p>
            <a:r>
              <a:rPr lang="en-US" sz="4366" u="sng" dirty="0">
                <a:solidFill>
                  <a:schemeClr val="bg1"/>
                </a:solidFill>
              </a:rPr>
              <a:t>Investment</a:t>
            </a:r>
            <a:endParaRPr lang="en-IN" sz="4366" u="sng" dirty="0">
              <a:solidFill>
                <a:schemeClr val="bg1"/>
              </a:solidFill>
            </a:endParaRPr>
          </a:p>
        </p:txBody>
      </p:sp>
      <p:sp>
        <p:nvSpPr>
          <p:cNvPr id="3" name="Slide Number Placeholder 2"/>
          <p:cNvSpPr>
            <a:spLocks noGrp="1"/>
          </p:cNvSpPr>
          <p:nvPr>
            <p:ph type="sldNum" sz="quarter" idx="12"/>
          </p:nvPr>
        </p:nvSpPr>
        <p:spPr/>
        <p:txBody>
          <a:bodyPr/>
          <a:lstStyle/>
          <a:p>
            <a:fld id="{3FCAF691-C30B-4477-A4FB-AFF7F164B000}" type="slidenum">
              <a:rPr lang="en-IN" smtClean="0"/>
              <a:t>35</a:t>
            </a:fld>
            <a:endParaRPr lang="en-I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2445660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25450" y="895258"/>
            <a:ext cx="5351377" cy="3879826"/>
          </a:xfrm>
          <a:prstGeom prst="rect">
            <a:avLst/>
          </a:prstGeom>
          <a:blipFill>
            <a:blip r:embed="rId2" cstate="print"/>
            <a:stretch>
              <a:fillRect/>
            </a:stretch>
          </a:blipFill>
        </p:spPr>
        <p:txBody>
          <a:bodyPr wrap="square" lIns="0" tIns="0" rIns="0" bIns="0" rtlCol="0"/>
          <a:lstStyle/>
          <a:p>
            <a:endParaRPr sz="637"/>
          </a:p>
        </p:txBody>
      </p:sp>
      <p:sp>
        <p:nvSpPr>
          <p:cNvPr id="4" name="object 4"/>
          <p:cNvSpPr txBox="1"/>
          <p:nvPr/>
        </p:nvSpPr>
        <p:spPr>
          <a:xfrm>
            <a:off x="280275" y="799363"/>
            <a:ext cx="2550668" cy="1333981"/>
          </a:xfrm>
          <a:prstGeom prst="rect">
            <a:avLst/>
          </a:prstGeom>
        </p:spPr>
        <p:txBody>
          <a:bodyPr vert="horz" wrap="square" lIns="0" tIns="5487" rIns="0" bIns="0" rtlCol="0">
            <a:spAutoFit/>
          </a:bodyPr>
          <a:lstStyle/>
          <a:p>
            <a:pPr marL="243746" marR="2310" indent="-238258">
              <a:lnSpc>
                <a:spcPct val="114199"/>
              </a:lnSpc>
              <a:spcBef>
                <a:spcPts val="43"/>
              </a:spcBef>
              <a:tabLst>
                <a:tab pos="243746" algn="l"/>
              </a:tabLst>
            </a:pPr>
            <a:r>
              <a:rPr sz="2354" spc="-44" baseline="-5636" dirty="0">
                <a:solidFill>
                  <a:srgbClr val="34A5DA"/>
                </a:solidFill>
                <a:latin typeface="Lucida Sans Unicode"/>
                <a:cs typeface="Lucida Sans Unicode"/>
              </a:rPr>
              <a:t>▸	</a:t>
            </a:r>
            <a:r>
              <a:rPr sz="1501" spc="52" dirty="0">
                <a:solidFill>
                  <a:srgbClr val="838787"/>
                </a:solidFill>
                <a:latin typeface="Arial"/>
                <a:cs typeface="Arial"/>
              </a:rPr>
              <a:t>Online </a:t>
            </a:r>
            <a:r>
              <a:rPr sz="1501" spc="68" dirty="0">
                <a:solidFill>
                  <a:srgbClr val="838787"/>
                </a:solidFill>
                <a:latin typeface="Arial"/>
                <a:cs typeface="Arial"/>
              </a:rPr>
              <a:t>portfolio  </a:t>
            </a:r>
            <a:r>
              <a:rPr sz="1501" spc="43" dirty="0">
                <a:solidFill>
                  <a:srgbClr val="838787"/>
                </a:solidFill>
                <a:latin typeface="Arial"/>
                <a:cs typeface="Arial"/>
              </a:rPr>
              <a:t>management </a:t>
            </a:r>
            <a:r>
              <a:rPr sz="1501" spc="41" dirty="0">
                <a:solidFill>
                  <a:srgbClr val="838787"/>
                </a:solidFill>
                <a:latin typeface="Arial"/>
                <a:cs typeface="Arial"/>
              </a:rPr>
              <a:t>solution</a:t>
            </a:r>
            <a:r>
              <a:rPr sz="1501" spc="-159" dirty="0">
                <a:solidFill>
                  <a:srgbClr val="838787"/>
                </a:solidFill>
                <a:latin typeface="Arial"/>
                <a:cs typeface="Arial"/>
              </a:rPr>
              <a:t> </a:t>
            </a:r>
            <a:r>
              <a:rPr sz="1501" spc="39" dirty="0">
                <a:solidFill>
                  <a:srgbClr val="838787"/>
                </a:solidFill>
                <a:latin typeface="Arial"/>
                <a:cs typeface="Arial"/>
              </a:rPr>
              <a:t>that  </a:t>
            </a:r>
            <a:r>
              <a:rPr sz="1501" spc="7" dirty="0">
                <a:solidFill>
                  <a:srgbClr val="838787"/>
                </a:solidFill>
                <a:latin typeface="Arial"/>
                <a:cs typeface="Arial"/>
              </a:rPr>
              <a:t>aims </a:t>
            </a:r>
            <a:r>
              <a:rPr sz="1501" spc="77" dirty="0">
                <a:solidFill>
                  <a:srgbClr val="838787"/>
                </a:solidFill>
                <a:latin typeface="Arial"/>
                <a:cs typeface="Arial"/>
              </a:rPr>
              <a:t>to </a:t>
            </a:r>
            <a:r>
              <a:rPr sz="1501" spc="18" dirty="0">
                <a:solidFill>
                  <a:srgbClr val="838787"/>
                </a:solidFill>
                <a:latin typeface="Arial"/>
                <a:cs typeface="Arial"/>
              </a:rPr>
              <a:t>invest </a:t>
            </a:r>
            <a:r>
              <a:rPr sz="1501" spc="39" dirty="0">
                <a:solidFill>
                  <a:srgbClr val="838787"/>
                </a:solidFill>
                <a:latin typeface="Arial"/>
                <a:cs typeface="Arial"/>
              </a:rPr>
              <a:t>client</a:t>
            </a:r>
            <a:r>
              <a:rPr sz="1501" spc="-298" dirty="0">
                <a:solidFill>
                  <a:srgbClr val="838787"/>
                </a:solidFill>
                <a:latin typeface="Arial"/>
                <a:cs typeface="Arial"/>
              </a:rPr>
              <a:t> </a:t>
            </a:r>
            <a:r>
              <a:rPr sz="1501" spc="-30" dirty="0">
                <a:solidFill>
                  <a:srgbClr val="838787"/>
                </a:solidFill>
                <a:latin typeface="Arial"/>
                <a:cs typeface="Arial"/>
              </a:rPr>
              <a:t>assets  </a:t>
            </a:r>
            <a:r>
              <a:rPr sz="1501" spc="61" dirty="0">
                <a:solidFill>
                  <a:srgbClr val="838787"/>
                </a:solidFill>
                <a:latin typeface="Arial"/>
                <a:cs typeface="Arial"/>
              </a:rPr>
              <a:t>by </a:t>
            </a:r>
            <a:r>
              <a:rPr sz="1501" spc="48" dirty="0">
                <a:solidFill>
                  <a:srgbClr val="838787"/>
                </a:solidFill>
                <a:latin typeface="Arial"/>
                <a:cs typeface="Arial"/>
              </a:rPr>
              <a:t>automating </a:t>
            </a:r>
            <a:r>
              <a:rPr sz="1501" spc="39" dirty="0">
                <a:solidFill>
                  <a:srgbClr val="838787"/>
                </a:solidFill>
                <a:latin typeface="Arial"/>
                <a:cs typeface="Arial"/>
              </a:rPr>
              <a:t>client  </a:t>
            </a:r>
            <a:r>
              <a:rPr sz="1501" spc="11" dirty="0">
                <a:solidFill>
                  <a:srgbClr val="838787"/>
                </a:solidFill>
                <a:latin typeface="Arial"/>
                <a:cs typeface="Arial"/>
              </a:rPr>
              <a:t>advisory.</a:t>
            </a:r>
            <a:endParaRPr sz="1501">
              <a:latin typeface="Arial"/>
              <a:cs typeface="Arial"/>
            </a:endParaRPr>
          </a:p>
        </p:txBody>
      </p:sp>
      <p:sp>
        <p:nvSpPr>
          <p:cNvPr id="5" name="object 5"/>
          <p:cNvSpPr/>
          <p:nvPr/>
        </p:nvSpPr>
        <p:spPr>
          <a:xfrm>
            <a:off x="476537" y="2219169"/>
            <a:ext cx="1752477" cy="704801"/>
          </a:xfrm>
          <a:prstGeom prst="rect">
            <a:avLst/>
          </a:prstGeom>
          <a:blipFill>
            <a:blip r:embed="rId3" cstate="print"/>
            <a:stretch>
              <a:fillRect/>
            </a:stretch>
          </a:blipFill>
        </p:spPr>
        <p:txBody>
          <a:bodyPr wrap="square" lIns="0" tIns="0" rIns="0" bIns="0" rtlCol="0"/>
          <a:lstStyle/>
          <a:p>
            <a:endParaRPr sz="637"/>
          </a:p>
        </p:txBody>
      </p:sp>
      <p:sp>
        <p:nvSpPr>
          <p:cNvPr id="6" name="object 6"/>
          <p:cNvSpPr/>
          <p:nvPr/>
        </p:nvSpPr>
        <p:spPr>
          <a:xfrm>
            <a:off x="452727" y="2847775"/>
            <a:ext cx="1795336" cy="890525"/>
          </a:xfrm>
          <a:prstGeom prst="rect">
            <a:avLst/>
          </a:prstGeom>
          <a:blipFill>
            <a:blip r:embed="rId4" cstate="print"/>
            <a:stretch>
              <a:fillRect/>
            </a:stretch>
          </a:blipFill>
        </p:spPr>
        <p:txBody>
          <a:bodyPr wrap="square" lIns="0" tIns="0" rIns="0" bIns="0" rtlCol="0"/>
          <a:lstStyle/>
          <a:p>
            <a:endParaRPr sz="637"/>
          </a:p>
        </p:txBody>
      </p:sp>
      <p:sp>
        <p:nvSpPr>
          <p:cNvPr id="7" name="object 7"/>
          <p:cNvSpPr/>
          <p:nvPr/>
        </p:nvSpPr>
        <p:spPr>
          <a:xfrm>
            <a:off x="333672" y="3328754"/>
            <a:ext cx="1847720" cy="1233401"/>
          </a:xfrm>
          <a:prstGeom prst="rect">
            <a:avLst/>
          </a:prstGeom>
          <a:blipFill>
            <a:blip r:embed="rId5" cstate="print"/>
            <a:stretch>
              <a:fillRect/>
            </a:stretch>
          </a:blipFill>
        </p:spPr>
        <p:txBody>
          <a:bodyPr wrap="square" lIns="0" tIns="0" rIns="0" bIns="0" rtlCol="0"/>
          <a:lstStyle/>
          <a:p>
            <a:endParaRPr sz="637"/>
          </a:p>
        </p:txBody>
      </p:sp>
      <p:sp>
        <p:nvSpPr>
          <p:cNvPr id="8" name="object 8"/>
          <p:cNvSpPr/>
          <p:nvPr/>
        </p:nvSpPr>
        <p:spPr>
          <a:xfrm>
            <a:off x="524159" y="4424052"/>
            <a:ext cx="1466747" cy="361924"/>
          </a:xfrm>
          <a:prstGeom prst="rect">
            <a:avLst/>
          </a:prstGeom>
          <a:blipFill>
            <a:blip r:embed="rId6" cstate="print"/>
            <a:stretch>
              <a:fillRect/>
            </a:stretch>
          </a:blipFill>
        </p:spPr>
        <p:txBody>
          <a:bodyPr wrap="square" lIns="0" tIns="0" rIns="0" bIns="0" rtlCol="0"/>
          <a:lstStyle/>
          <a:p>
            <a:endParaRPr sz="637"/>
          </a:p>
        </p:txBody>
      </p:sp>
      <p:sp>
        <p:nvSpPr>
          <p:cNvPr id="9" name="Title 8"/>
          <p:cNvSpPr>
            <a:spLocks noGrp="1"/>
          </p:cNvSpPr>
          <p:nvPr>
            <p:ph type="title"/>
          </p:nvPr>
        </p:nvSpPr>
        <p:spPr>
          <a:xfrm>
            <a:off x="628650" y="273844"/>
            <a:ext cx="7886700" cy="397593"/>
          </a:xfrm>
        </p:spPr>
        <p:txBody>
          <a:bodyPr>
            <a:normAutofit fontScale="90000"/>
          </a:bodyPr>
          <a:lstStyle/>
          <a:p>
            <a:r>
              <a:rPr lang="en-US" u="sng" dirty="0" smtClean="0"/>
              <a:t>Digital Wealth Management Evolution</a:t>
            </a:r>
            <a:endParaRPr lang="en-IN" u="sng"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3" name="Slide Number Placeholder 2"/>
          <p:cNvSpPr>
            <a:spLocks noGrp="1"/>
          </p:cNvSpPr>
          <p:nvPr>
            <p:ph type="sldNum" sz="quarter" idx="12"/>
          </p:nvPr>
        </p:nvSpPr>
        <p:spPr/>
        <p:txBody>
          <a:bodyPr/>
          <a:lstStyle/>
          <a:p>
            <a:fld id="{3FCAF691-C30B-4477-A4FB-AFF7F164B000}" type="slidenum">
              <a:rPr lang="en-IN" smtClean="0"/>
              <a:t>36</a:t>
            </a:fld>
            <a:endParaRPr lang="en-IN"/>
          </a:p>
        </p:txBody>
      </p:sp>
      <p:sp>
        <p:nvSpPr>
          <p:cNvPr id="12" name="Rectangle 11"/>
          <p:cNvSpPr/>
          <p:nvPr/>
        </p:nvSpPr>
        <p:spPr>
          <a:xfrm>
            <a:off x="0" y="488933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4427622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561298" y="1465733"/>
            <a:ext cx="1141331" cy="178456"/>
          </a:xfrm>
          <a:prstGeom prst="rect">
            <a:avLst/>
          </a:prstGeom>
        </p:spPr>
        <p:txBody>
          <a:bodyPr vert="horz" wrap="square" lIns="0" tIns="6931" rIns="0" bIns="0" rtlCol="0">
            <a:spAutoFit/>
          </a:bodyPr>
          <a:lstStyle/>
          <a:p>
            <a:pPr marL="153352" indent="-147865">
              <a:spcBef>
                <a:spcPts val="55"/>
              </a:spcBef>
              <a:buClr>
                <a:srgbClr val="34A5DA"/>
              </a:buClr>
              <a:buSzPct val="106122"/>
              <a:buFont typeface="Lucida Sans Unicode"/>
              <a:buChar char="‣"/>
              <a:tabLst>
                <a:tab pos="153352" algn="l"/>
                <a:tab pos="153641" algn="l"/>
              </a:tabLst>
            </a:pPr>
            <a:r>
              <a:rPr sz="1114" b="1" spc="-25" dirty="0">
                <a:solidFill>
                  <a:srgbClr val="838787"/>
                </a:solidFill>
                <a:latin typeface="Lucida Sans"/>
                <a:cs typeface="Lucida Sans"/>
              </a:rPr>
              <a:t>Interactive</a:t>
            </a:r>
            <a:r>
              <a:rPr sz="1114" b="1" spc="-98" dirty="0">
                <a:solidFill>
                  <a:srgbClr val="838787"/>
                </a:solidFill>
                <a:latin typeface="Lucida Sans"/>
                <a:cs typeface="Lucida Sans"/>
              </a:rPr>
              <a:t> </a:t>
            </a:r>
            <a:r>
              <a:rPr sz="1114" b="1" spc="27" dirty="0">
                <a:solidFill>
                  <a:srgbClr val="838787"/>
                </a:solidFill>
                <a:latin typeface="Lucida Sans"/>
                <a:cs typeface="Lucida Sans"/>
              </a:rPr>
              <a:t>UX</a:t>
            </a:r>
            <a:endParaRPr sz="1114">
              <a:latin typeface="Lucida Sans"/>
              <a:cs typeface="Lucida Sans"/>
            </a:endParaRPr>
          </a:p>
        </p:txBody>
      </p:sp>
      <p:sp>
        <p:nvSpPr>
          <p:cNvPr id="6" name="object 6"/>
          <p:cNvSpPr txBox="1"/>
          <p:nvPr/>
        </p:nvSpPr>
        <p:spPr>
          <a:xfrm>
            <a:off x="1561297" y="1822895"/>
            <a:ext cx="1628823" cy="2015177"/>
          </a:xfrm>
          <a:prstGeom prst="rect">
            <a:avLst/>
          </a:prstGeom>
        </p:spPr>
        <p:txBody>
          <a:bodyPr vert="horz" wrap="square" lIns="0" tIns="6931" rIns="0" bIns="0" rtlCol="0">
            <a:spAutoFit/>
          </a:bodyPr>
          <a:lstStyle/>
          <a:p>
            <a:pPr marL="153352" indent="-147865">
              <a:spcBef>
                <a:spcPts val="55"/>
              </a:spcBef>
              <a:buClr>
                <a:srgbClr val="34A5DA"/>
              </a:buClr>
              <a:buSzPct val="106122"/>
              <a:buFont typeface="Lucida Sans Unicode"/>
              <a:buChar char="‣"/>
              <a:tabLst>
                <a:tab pos="153352" algn="l"/>
                <a:tab pos="153641" algn="l"/>
              </a:tabLst>
            </a:pPr>
            <a:r>
              <a:rPr sz="1114" b="1" spc="-20" dirty="0">
                <a:solidFill>
                  <a:srgbClr val="838787"/>
                </a:solidFill>
                <a:latin typeface="Lucida Sans"/>
                <a:cs typeface="Lucida Sans"/>
              </a:rPr>
              <a:t>Chatbot</a:t>
            </a:r>
            <a:endParaRPr sz="1114">
              <a:latin typeface="Lucida Sans"/>
              <a:cs typeface="Lucida Sans"/>
            </a:endParaRPr>
          </a:p>
          <a:p>
            <a:pPr>
              <a:spcBef>
                <a:spcPts val="11"/>
              </a:spcBef>
              <a:buClr>
                <a:srgbClr val="34A5DA"/>
              </a:buClr>
              <a:buFont typeface="Lucida Sans Unicode"/>
              <a:buChar char="‣"/>
            </a:pPr>
            <a:endParaRPr sz="1273">
              <a:latin typeface="Times New Roman"/>
              <a:cs typeface="Times New Roman"/>
            </a:endParaRPr>
          </a:p>
          <a:p>
            <a:pPr marL="153352" indent="-147865">
              <a:buClr>
                <a:srgbClr val="34A5DA"/>
              </a:buClr>
              <a:buSzPct val="106122"/>
              <a:buFont typeface="Lucida Sans Unicode"/>
              <a:buChar char="‣"/>
              <a:tabLst>
                <a:tab pos="153352" algn="l"/>
                <a:tab pos="153641" algn="l"/>
              </a:tabLst>
            </a:pPr>
            <a:r>
              <a:rPr sz="1114" b="1" spc="2" dirty="0">
                <a:solidFill>
                  <a:srgbClr val="838787"/>
                </a:solidFill>
                <a:latin typeface="Lucida Sans"/>
                <a:cs typeface="Lucida Sans"/>
              </a:rPr>
              <a:t>NPL</a:t>
            </a:r>
            <a:endParaRPr sz="1114">
              <a:latin typeface="Lucida Sans"/>
              <a:cs typeface="Lucida Sans"/>
            </a:endParaRPr>
          </a:p>
          <a:p>
            <a:pPr>
              <a:spcBef>
                <a:spcPts val="11"/>
              </a:spcBef>
              <a:buClr>
                <a:srgbClr val="34A5DA"/>
              </a:buClr>
              <a:buFont typeface="Lucida Sans Unicode"/>
              <a:buChar char="‣"/>
            </a:pPr>
            <a:endParaRPr sz="1273">
              <a:latin typeface="Times New Roman"/>
              <a:cs typeface="Times New Roman"/>
            </a:endParaRPr>
          </a:p>
          <a:p>
            <a:pPr marL="153352" indent="-147865">
              <a:buClr>
                <a:srgbClr val="34A5DA"/>
              </a:buClr>
              <a:buSzPct val="106122"/>
              <a:buFont typeface="Lucida Sans Unicode"/>
              <a:buChar char="‣"/>
              <a:tabLst>
                <a:tab pos="153352" algn="l"/>
                <a:tab pos="153641" algn="l"/>
              </a:tabLst>
            </a:pPr>
            <a:r>
              <a:rPr sz="1114" b="1" spc="-20" dirty="0">
                <a:solidFill>
                  <a:srgbClr val="838787"/>
                </a:solidFill>
                <a:latin typeface="Lucida Sans"/>
                <a:cs typeface="Lucida Sans"/>
              </a:rPr>
              <a:t>Voice</a:t>
            </a:r>
            <a:r>
              <a:rPr sz="1114" b="1" spc="-80" dirty="0">
                <a:solidFill>
                  <a:srgbClr val="838787"/>
                </a:solidFill>
                <a:latin typeface="Lucida Sans"/>
                <a:cs typeface="Lucida Sans"/>
              </a:rPr>
              <a:t> </a:t>
            </a:r>
            <a:r>
              <a:rPr sz="1114" b="1" spc="-20" dirty="0">
                <a:solidFill>
                  <a:srgbClr val="838787"/>
                </a:solidFill>
                <a:latin typeface="Lucida Sans"/>
                <a:cs typeface="Lucida Sans"/>
              </a:rPr>
              <a:t>Recognition</a:t>
            </a:r>
            <a:endParaRPr sz="1114">
              <a:latin typeface="Lucida Sans"/>
              <a:cs typeface="Lucida Sans"/>
            </a:endParaRPr>
          </a:p>
          <a:p>
            <a:pPr>
              <a:spcBef>
                <a:spcPts val="11"/>
              </a:spcBef>
              <a:buClr>
                <a:srgbClr val="34A5DA"/>
              </a:buClr>
              <a:buFont typeface="Lucida Sans Unicode"/>
              <a:buChar char="‣"/>
            </a:pPr>
            <a:endParaRPr sz="1273">
              <a:latin typeface="Times New Roman"/>
              <a:cs typeface="Times New Roman"/>
            </a:endParaRPr>
          </a:p>
          <a:p>
            <a:pPr marL="153352" indent="-147865">
              <a:buClr>
                <a:srgbClr val="34A5DA"/>
              </a:buClr>
              <a:buSzPct val="106122"/>
              <a:buFont typeface="Lucida Sans Unicode"/>
              <a:buChar char="‣"/>
              <a:tabLst>
                <a:tab pos="153352" algn="l"/>
                <a:tab pos="153641" algn="l"/>
              </a:tabLst>
            </a:pPr>
            <a:r>
              <a:rPr sz="1114" b="1" spc="-11" dirty="0">
                <a:solidFill>
                  <a:srgbClr val="838787"/>
                </a:solidFill>
                <a:latin typeface="Lucida Sans"/>
                <a:cs typeface="Lucida Sans"/>
              </a:rPr>
              <a:t>eKYC</a:t>
            </a:r>
            <a:endParaRPr sz="1114">
              <a:latin typeface="Lucida Sans"/>
              <a:cs typeface="Lucida Sans"/>
            </a:endParaRPr>
          </a:p>
          <a:p>
            <a:pPr>
              <a:spcBef>
                <a:spcPts val="9"/>
              </a:spcBef>
              <a:buClr>
                <a:srgbClr val="34A5DA"/>
              </a:buClr>
              <a:buFont typeface="Lucida Sans Unicode"/>
              <a:buChar char="‣"/>
            </a:pPr>
            <a:endParaRPr sz="1273">
              <a:latin typeface="Times New Roman"/>
              <a:cs typeface="Times New Roman"/>
            </a:endParaRPr>
          </a:p>
          <a:p>
            <a:pPr marL="153352" indent="-147865">
              <a:buClr>
                <a:srgbClr val="34A5DA"/>
              </a:buClr>
              <a:buSzPct val="106122"/>
              <a:buFont typeface="Lucida Sans Unicode"/>
              <a:buChar char="‣"/>
              <a:tabLst>
                <a:tab pos="153352" algn="l"/>
                <a:tab pos="153641" algn="l"/>
              </a:tabLst>
            </a:pPr>
            <a:r>
              <a:rPr sz="1114" b="1" spc="-34" dirty="0">
                <a:solidFill>
                  <a:srgbClr val="838787"/>
                </a:solidFill>
                <a:latin typeface="Lucida Sans"/>
                <a:cs typeface="Lucida Sans"/>
              </a:rPr>
              <a:t>User</a:t>
            </a:r>
            <a:r>
              <a:rPr sz="1114" b="1" spc="-80" dirty="0">
                <a:solidFill>
                  <a:srgbClr val="838787"/>
                </a:solidFill>
                <a:latin typeface="Lucida Sans"/>
                <a:cs typeface="Lucida Sans"/>
              </a:rPr>
              <a:t> </a:t>
            </a:r>
            <a:r>
              <a:rPr sz="1114" b="1" spc="-30" dirty="0">
                <a:solidFill>
                  <a:srgbClr val="838787"/>
                </a:solidFill>
                <a:latin typeface="Lucida Sans"/>
                <a:cs typeface="Lucida Sans"/>
              </a:rPr>
              <a:t>Profiling</a:t>
            </a:r>
            <a:endParaRPr sz="1114">
              <a:latin typeface="Lucida Sans"/>
              <a:cs typeface="Lucida Sans"/>
            </a:endParaRPr>
          </a:p>
          <a:p>
            <a:pPr>
              <a:spcBef>
                <a:spcPts val="11"/>
              </a:spcBef>
              <a:buClr>
                <a:srgbClr val="34A5DA"/>
              </a:buClr>
              <a:buFont typeface="Lucida Sans Unicode"/>
              <a:buChar char="‣"/>
            </a:pPr>
            <a:endParaRPr sz="1273">
              <a:latin typeface="Times New Roman"/>
              <a:cs typeface="Times New Roman"/>
            </a:endParaRPr>
          </a:p>
          <a:p>
            <a:pPr marL="153352" indent="-147865">
              <a:buClr>
                <a:srgbClr val="34A5DA"/>
              </a:buClr>
              <a:buSzPct val="106122"/>
              <a:buFont typeface="Lucida Sans Unicode"/>
              <a:buChar char="‣"/>
              <a:tabLst>
                <a:tab pos="153352" algn="l"/>
                <a:tab pos="153641" algn="l"/>
              </a:tabLst>
            </a:pPr>
            <a:r>
              <a:rPr sz="1114" b="1" spc="-7" dirty="0">
                <a:solidFill>
                  <a:srgbClr val="838787"/>
                </a:solidFill>
                <a:latin typeface="Lucida Sans"/>
                <a:cs typeface="Lucida Sans"/>
              </a:rPr>
              <a:t>eSign</a:t>
            </a:r>
            <a:r>
              <a:rPr sz="1114" b="1" spc="-18" dirty="0">
                <a:solidFill>
                  <a:srgbClr val="838787"/>
                </a:solidFill>
                <a:latin typeface="Lucida Sans"/>
                <a:cs typeface="Lucida Sans"/>
              </a:rPr>
              <a:t>a</a:t>
            </a:r>
            <a:r>
              <a:rPr sz="1114" b="1" spc="-48" dirty="0">
                <a:solidFill>
                  <a:srgbClr val="838787"/>
                </a:solidFill>
                <a:latin typeface="Lucida Sans"/>
                <a:cs typeface="Lucida Sans"/>
              </a:rPr>
              <a:t>tu</a:t>
            </a:r>
            <a:r>
              <a:rPr sz="1114" b="1" spc="-61" dirty="0">
                <a:solidFill>
                  <a:srgbClr val="838787"/>
                </a:solidFill>
                <a:latin typeface="Lucida Sans"/>
                <a:cs typeface="Lucida Sans"/>
              </a:rPr>
              <a:t>r</a:t>
            </a:r>
            <a:r>
              <a:rPr sz="1114" b="1" spc="-43" dirty="0">
                <a:solidFill>
                  <a:srgbClr val="838787"/>
                </a:solidFill>
                <a:latin typeface="Lucida Sans"/>
                <a:cs typeface="Lucida Sans"/>
              </a:rPr>
              <a:t>e/</a:t>
            </a:r>
            <a:r>
              <a:rPr sz="1114" b="1" spc="-66" dirty="0">
                <a:solidFill>
                  <a:srgbClr val="838787"/>
                </a:solidFill>
                <a:latin typeface="Lucida Sans"/>
                <a:cs typeface="Lucida Sans"/>
              </a:rPr>
              <a:t>C</a:t>
            </a:r>
            <a:r>
              <a:rPr sz="1114" b="1" spc="-36" dirty="0">
                <a:solidFill>
                  <a:srgbClr val="838787"/>
                </a:solidFill>
                <a:latin typeface="Lucida Sans"/>
                <a:cs typeface="Lucida Sans"/>
              </a:rPr>
              <a:t>ont</a:t>
            </a:r>
            <a:r>
              <a:rPr sz="1114" b="1" spc="-48" dirty="0">
                <a:solidFill>
                  <a:srgbClr val="838787"/>
                </a:solidFill>
                <a:latin typeface="Lucida Sans"/>
                <a:cs typeface="Lucida Sans"/>
              </a:rPr>
              <a:t>r</a:t>
            </a:r>
            <a:r>
              <a:rPr sz="1114" b="1" spc="-45" dirty="0">
                <a:solidFill>
                  <a:srgbClr val="838787"/>
                </a:solidFill>
                <a:latin typeface="Lucida Sans"/>
                <a:cs typeface="Lucida Sans"/>
              </a:rPr>
              <a:t>acts</a:t>
            </a:r>
            <a:endParaRPr sz="1114">
              <a:latin typeface="Lucida Sans"/>
              <a:cs typeface="Lucida Sans"/>
            </a:endParaRPr>
          </a:p>
        </p:txBody>
      </p:sp>
      <p:sp>
        <p:nvSpPr>
          <p:cNvPr id="7" name="object 7"/>
          <p:cNvSpPr txBox="1"/>
          <p:nvPr/>
        </p:nvSpPr>
        <p:spPr>
          <a:xfrm>
            <a:off x="5537706" y="1932426"/>
            <a:ext cx="1605430" cy="1280489"/>
          </a:xfrm>
          <a:prstGeom prst="rect">
            <a:avLst/>
          </a:prstGeom>
        </p:spPr>
        <p:txBody>
          <a:bodyPr vert="horz" wrap="square" lIns="0" tIns="6931" rIns="0" bIns="0" rtlCol="0">
            <a:spAutoFit/>
          </a:bodyPr>
          <a:lstStyle/>
          <a:p>
            <a:pPr marL="153352" indent="-147865">
              <a:spcBef>
                <a:spcPts val="55"/>
              </a:spcBef>
              <a:buClr>
                <a:srgbClr val="34A5DA"/>
              </a:buClr>
              <a:buSzPct val="106122"/>
              <a:buFont typeface="Lucida Sans Unicode"/>
              <a:buChar char="‣"/>
              <a:tabLst>
                <a:tab pos="153352" algn="l"/>
                <a:tab pos="153641" algn="l"/>
              </a:tabLst>
            </a:pPr>
            <a:r>
              <a:rPr sz="1114" b="1" spc="9" dirty="0">
                <a:solidFill>
                  <a:srgbClr val="838787"/>
                </a:solidFill>
                <a:latin typeface="Lucida Sans"/>
                <a:cs typeface="Lucida Sans"/>
              </a:rPr>
              <a:t>Model</a:t>
            </a:r>
            <a:r>
              <a:rPr sz="1114" b="1" spc="-91" dirty="0">
                <a:solidFill>
                  <a:srgbClr val="838787"/>
                </a:solidFill>
                <a:latin typeface="Lucida Sans"/>
                <a:cs typeface="Lucida Sans"/>
              </a:rPr>
              <a:t> </a:t>
            </a:r>
            <a:r>
              <a:rPr sz="1114" b="1" spc="-9" dirty="0">
                <a:solidFill>
                  <a:srgbClr val="838787"/>
                </a:solidFill>
                <a:latin typeface="Lucida Sans"/>
                <a:cs typeface="Lucida Sans"/>
              </a:rPr>
              <a:t>Management</a:t>
            </a:r>
            <a:endParaRPr sz="1114">
              <a:latin typeface="Lucida Sans"/>
              <a:cs typeface="Lucida Sans"/>
            </a:endParaRPr>
          </a:p>
          <a:p>
            <a:pPr>
              <a:spcBef>
                <a:spcPts val="11"/>
              </a:spcBef>
              <a:buClr>
                <a:srgbClr val="34A5DA"/>
              </a:buClr>
              <a:buFont typeface="Lucida Sans Unicode"/>
              <a:buChar char="‣"/>
            </a:pPr>
            <a:endParaRPr sz="1273">
              <a:latin typeface="Times New Roman"/>
              <a:cs typeface="Times New Roman"/>
            </a:endParaRPr>
          </a:p>
          <a:p>
            <a:pPr marL="153352" indent="-147865">
              <a:buClr>
                <a:srgbClr val="34A5DA"/>
              </a:buClr>
              <a:buSzPct val="106122"/>
              <a:buFont typeface="Lucida Sans Unicode"/>
              <a:buChar char="‣"/>
              <a:tabLst>
                <a:tab pos="153352" algn="l"/>
                <a:tab pos="153641" algn="l"/>
              </a:tabLst>
            </a:pPr>
            <a:r>
              <a:rPr sz="1114" b="1" spc="7" dirty="0">
                <a:solidFill>
                  <a:srgbClr val="838787"/>
                </a:solidFill>
                <a:latin typeface="Lucida Sans"/>
                <a:cs typeface="Lucida Sans"/>
              </a:rPr>
              <a:t>Big</a:t>
            </a:r>
            <a:r>
              <a:rPr sz="1114" b="1" spc="-77" dirty="0">
                <a:solidFill>
                  <a:srgbClr val="838787"/>
                </a:solidFill>
                <a:latin typeface="Lucida Sans"/>
                <a:cs typeface="Lucida Sans"/>
              </a:rPr>
              <a:t> </a:t>
            </a:r>
            <a:r>
              <a:rPr sz="1114" b="1" spc="-25" dirty="0">
                <a:solidFill>
                  <a:srgbClr val="838787"/>
                </a:solidFill>
                <a:latin typeface="Lucida Sans"/>
                <a:cs typeface="Lucida Sans"/>
              </a:rPr>
              <a:t>Data</a:t>
            </a:r>
            <a:endParaRPr sz="1114">
              <a:latin typeface="Lucida Sans"/>
              <a:cs typeface="Lucida Sans"/>
            </a:endParaRPr>
          </a:p>
          <a:p>
            <a:pPr>
              <a:spcBef>
                <a:spcPts val="11"/>
              </a:spcBef>
              <a:buClr>
                <a:srgbClr val="34A5DA"/>
              </a:buClr>
              <a:buFont typeface="Lucida Sans Unicode"/>
              <a:buChar char="‣"/>
            </a:pPr>
            <a:endParaRPr sz="1273">
              <a:latin typeface="Times New Roman"/>
              <a:cs typeface="Times New Roman"/>
            </a:endParaRPr>
          </a:p>
          <a:p>
            <a:pPr marL="153352" indent="-147865">
              <a:buClr>
                <a:srgbClr val="34A5DA"/>
              </a:buClr>
              <a:buSzPct val="106122"/>
              <a:buFont typeface="Lucida Sans Unicode"/>
              <a:buChar char="‣"/>
              <a:tabLst>
                <a:tab pos="153352" algn="l"/>
                <a:tab pos="153641" algn="l"/>
              </a:tabLst>
            </a:pPr>
            <a:r>
              <a:rPr sz="1114" b="1" spc="-11" dirty="0">
                <a:solidFill>
                  <a:srgbClr val="838787"/>
                </a:solidFill>
                <a:latin typeface="Lucida Sans"/>
                <a:cs typeface="Lucida Sans"/>
              </a:rPr>
              <a:t>Machine</a:t>
            </a:r>
            <a:r>
              <a:rPr sz="1114" b="1" spc="-80" dirty="0">
                <a:solidFill>
                  <a:srgbClr val="838787"/>
                </a:solidFill>
                <a:latin typeface="Lucida Sans"/>
                <a:cs typeface="Lucida Sans"/>
              </a:rPr>
              <a:t> </a:t>
            </a:r>
            <a:r>
              <a:rPr sz="1114" b="1" spc="-32" dirty="0">
                <a:solidFill>
                  <a:srgbClr val="838787"/>
                </a:solidFill>
                <a:latin typeface="Lucida Sans"/>
                <a:cs typeface="Lucida Sans"/>
              </a:rPr>
              <a:t>Learning</a:t>
            </a:r>
            <a:endParaRPr sz="1114">
              <a:latin typeface="Lucida Sans"/>
              <a:cs typeface="Lucida Sans"/>
            </a:endParaRPr>
          </a:p>
          <a:p>
            <a:pPr>
              <a:spcBef>
                <a:spcPts val="11"/>
              </a:spcBef>
              <a:buClr>
                <a:srgbClr val="34A5DA"/>
              </a:buClr>
              <a:buFont typeface="Lucida Sans Unicode"/>
              <a:buChar char="‣"/>
            </a:pPr>
            <a:endParaRPr sz="1273">
              <a:latin typeface="Times New Roman"/>
              <a:cs typeface="Times New Roman"/>
            </a:endParaRPr>
          </a:p>
          <a:p>
            <a:pPr marL="153352" indent="-147865">
              <a:buClr>
                <a:srgbClr val="34A5DA"/>
              </a:buClr>
              <a:buSzPct val="106122"/>
              <a:buFont typeface="Lucida Sans Unicode"/>
              <a:buChar char="‣"/>
              <a:tabLst>
                <a:tab pos="153352" algn="l"/>
                <a:tab pos="153641" algn="l"/>
              </a:tabLst>
            </a:pPr>
            <a:r>
              <a:rPr sz="1114" b="1" spc="-32" dirty="0">
                <a:solidFill>
                  <a:srgbClr val="838787"/>
                </a:solidFill>
                <a:latin typeface="Lucida Sans"/>
                <a:cs typeface="Lucida Sans"/>
              </a:rPr>
              <a:t>Artificial</a:t>
            </a:r>
            <a:r>
              <a:rPr sz="1114" b="1" spc="-100" dirty="0">
                <a:solidFill>
                  <a:srgbClr val="838787"/>
                </a:solidFill>
                <a:latin typeface="Lucida Sans"/>
                <a:cs typeface="Lucida Sans"/>
              </a:rPr>
              <a:t> </a:t>
            </a:r>
            <a:r>
              <a:rPr sz="1114" b="1" spc="-16" dirty="0">
                <a:solidFill>
                  <a:srgbClr val="838787"/>
                </a:solidFill>
                <a:latin typeface="Lucida Sans"/>
                <a:cs typeface="Lucida Sans"/>
              </a:rPr>
              <a:t>Intelligence</a:t>
            </a:r>
            <a:endParaRPr sz="1114">
              <a:latin typeface="Lucida Sans"/>
              <a:cs typeface="Lucida Sans"/>
            </a:endParaRPr>
          </a:p>
        </p:txBody>
      </p:sp>
      <p:sp>
        <p:nvSpPr>
          <p:cNvPr id="9" name="Title 8"/>
          <p:cNvSpPr>
            <a:spLocks noGrp="1"/>
          </p:cNvSpPr>
          <p:nvPr>
            <p:ph type="title"/>
          </p:nvPr>
        </p:nvSpPr>
        <p:spPr>
          <a:xfrm>
            <a:off x="1257300" y="259150"/>
            <a:ext cx="7886700" cy="489128"/>
          </a:xfrm>
        </p:spPr>
        <p:txBody>
          <a:bodyPr>
            <a:normAutofit fontScale="90000"/>
          </a:bodyPr>
          <a:lstStyle/>
          <a:p>
            <a:r>
              <a:rPr lang="en-US" u="sng" dirty="0" err="1" smtClean="0"/>
              <a:t>Robo</a:t>
            </a:r>
            <a:r>
              <a:rPr lang="en-US" u="sng" dirty="0" smtClean="0"/>
              <a:t> Advisor Key Tech</a:t>
            </a:r>
            <a:endParaRPr lang="en-IN" u="sng" dirty="0"/>
          </a:p>
        </p:txBody>
      </p:sp>
      <p:sp>
        <p:nvSpPr>
          <p:cNvPr id="10" name="Rectangle 9"/>
          <p:cNvSpPr/>
          <p:nvPr/>
        </p:nvSpPr>
        <p:spPr>
          <a:xfrm>
            <a:off x="898484" y="876238"/>
            <a:ext cx="2529874" cy="476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7" dirty="0"/>
              <a:t>Advise/Engagement</a:t>
            </a:r>
            <a:endParaRPr lang="en-IN" sz="1637" dirty="0"/>
          </a:p>
        </p:txBody>
      </p:sp>
      <p:sp>
        <p:nvSpPr>
          <p:cNvPr id="11" name="Rectangle 10"/>
          <p:cNvSpPr/>
          <p:nvPr/>
        </p:nvSpPr>
        <p:spPr>
          <a:xfrm>
            <a:off x="5075484" y="876238"/>
            <a:ext cx="2529874" cy="476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7" dirty="0"/>
              <a:t>Asset Management</a:t>
            </a:r>
            <a:endParaRPr lang="en-IN" sz="1637" dirty="0"/>
          </a:p>
        </p:txBody>
      </p:sp>
      <p:sp>
        <p:nvSpPr>
          <p:cNvPr id="12" name="Rectangle 11"/>
          <p:cNvSpPr/>
          <p:nvPr/>
        </p:nvSpPr>
        <p:spPr>
          <a:xfrm>
            <a:off x="2451100" y="3941674"/>
            <a:ext cx="4006850" cy="476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7" dirty="0"/>
              <a:t>Data Platform</a:t>
            </a:r>
            <a:endParaRPr lang="en-IN" sz="1637"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2" name="Slide Number Placeholder 1"/>
          <p:cNvSpPr>
            <a:spLocks noGrp="1"/>
          </p:cNvSpPr>
          <p:nvPr>
            <p:ph type="sldNum" sz="quarter" idx="12"/>
          </p:nvPr>
        </p:nvSpPr>
        <p:spPr/>
        <p:txBody>
          <a:bodyPr/>
          <a:lstStyle/>
          <a:p>
            <a:fld id="{3FCAF691-C30B-4477-A4FB-AFF7F164B000}" type="slidenum">
              <a:rPr lang="en-IN" smtClean="0"/>
              <a:t>37</a:t>
            </a:fld>
            <a:endParaRPr lang="en-IN"/>
          </a:p>
        </p:txBody>
      </p:sp>
      <p:sp>
        <p:nvSpPr>
          <p:cNvPr id="15" name="Rectangle 14"/>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0843339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0"/>
            <a:ext cx="9143358" cy="5143211"/>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34A5DA"/>
          </a:solidFill>
        </p:spPr>
        <p:txBody>
          <a:bodyPr wrap="square" lIns="0" tIns="0" rIns="0" bIns="0" rtlCol="0"/>
          <a:lstStyle/>
          <a:p>
            <a:endParaRPr sz="637"/>
          </a:p>
        </p:txBody>
      </p:sp>
      <p:sp>
        <p:nvSpPr>
          <p:cNvPr id="4" name="object 4"/>
          <p:cNvSpPr/>
          <p:nvPr/>
        </p:nvSpPr>
        <p:spPr>
          <a:xfrm>
            <a:off x="321" y="0"/>
            <a:ext cx="3866878" cy="5143139"/>
          </a:xfrm>
          <a:prstGeom prst="rect">
            <a:avLst/>
          </a:prstGeom>
          <a:blipFill>
            <a:blip r:embed="rId2" cstate="print"/>
            <a:stretch>
              <a:fillRect/>
            </a:stretch>
          </a:blipFill>
        </p:spPr>
        <p:txBody>
          <a:bodyPr wrap="square" lIns="0" tIns="0" rIns="0" bIns="0" rtlCol="0"/>
          <a:lstStyle/>
          <a:p>
            <a:endParaRPr sz="637"/>
          </a:p>
        </p:txBody>
      </p:sp>
      <p:sp>
        <p:nvSpPr>
          <p:cNvPr id="5" name="Title 4"/>
          <p:cNvSpPr>
            <a:spLocks noGrp="1"/>
          </p:cNvSpPr>
          <p:nvPr>
            <p:ph type="title"/>
          </p:nvPr>
        </p:nvSpPr>
        <p:spPr>
          <a:xfrm>
            <a:off x="4745279" y="1358797"/>
            <a:ext cx="3880680" cy="615899"/>
          </a:xfrm>
        </p:spPr>
        <p:txBody>
          <a:bodyPr>
            <a:normAutofit fontScale="90000"/>
          </a:bodyPr>
          <a:lstStyle/>
          <a:p>
            <a:r>
              <a:rPr lang="en-US" sz="4002" u="sng" dirty="0">
                <a:solidFill>
                  <a:schemeClr val="bg1"/>
                </a:solidFill>
              </a:rPr>
              <a:t>Crowd Funding</a:t>
            </a:r>
            <a:endParaRPr lang="en-IN" sz="4002" u="sng" dirty="0">
              <a:solidFill>
                <a:schemeClr val="bg1"/>
              </a:solidFill>
            </a:endParaRPr>
          </a:p>
        </p:txBody>
      </p:sp>
      <p:sp>
        <p:nvSpPr>
          <p:cNvPr id="3" name="Slide Number Placeholder 2"/>
          <p:cNvSpPr>
            <a:spLocks noGrp="1"/>
          </p:cNvSpPr>
          <p:nvPr>
            <p:ph type="sldNum" sz="quarter" idx="12"/>
          </p:nvPr>
        </p:nvSpPr>
        <p:spPr/>
        <p:txBody>
          <a:bodyPr/>
          <a:lstStyle/>
          <a:p>
            <a:fld id="{3FCAF691-C30B-4477-A4FB-AFF7F164B000}" type="slidenum">
              <a:rPr lang="en-IN" smtClean="0"/>
              <a:t>38</a:t>
            </a:fld>
            <a:endParaRPr lang="en-IN"/>
          </a:p>
        </p:txBody>
      </p:sp>
      <p:sp>
        <p:nvSpPr>
          <p:cNvPr id="6" name="Rectangle 5"/>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Tree>
    <p:extLst>
      <p:ext uri="{BB962C8B-B14F-4D97-AF65-F5344CB8AC3E}">
        <p14:creationId xmlns:p14="http://schemas.microsoft.com/office/powerpoint/2010/main" val="687619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0807" y="919098"/>
            <a:ext cx="4024030" cy="3657343"/>
          </a:xfrm>
          <a:prstGeom prst="rect">
            <a:avLst/>
          </a:prstGeom>
          <a:blipFill>
            <a:blip r:embed="rId2" cstate="print"/>
            <a:stretch>
              <a:fillRect/>
            </a:stretch>
          </a:blipFill>
        </p:spPr>
        <p:txBody>
          <a:bodyPr wrap="square" lIns="0" tIns="0" rIns="0" bIns="0" rtlCol="0"/>
          <a:lstStyle/>
          <a:p>
            <a:endParaRPr sz="637"/>
          </a:p>
        </p:txBody>
      </p:sp>
      <p:sp>
        <p:nvSpPr>
          <p:cNvPr id="4" name="object 4"/>
          <p:cNvSpPr txBox="1"/>
          <p:nvPr/>
        </p:nvSpPr>
        <p:spPr>
          <a:xfrm>
            <a:off x="1713687" y="4699243"/>
            <a:ext cx="966897" cy="178456"/>
          </a:xfrm>
          <a:prstGeom prst="rect">
            <a:avLst/>
          </a:prstGeom>
        </p:spPr>
        <p:txBody>
          <a:bodyPr vert="horz" wrap="square" lIns="0" tIns="6931" rIns="0" bIns="0" rtlCol="0">
            <a:spAutoFit/>
          </a:bodyPr>
          <a:lstStyle/>
          <a:p>
            <a:pPr marL="5776">
              <a:spcBef>
                <a:spcPts val="55"/>
              </a:spcBef>
            </a:pPr>
            <a:r>
              <a:rPr sz="1114" spc="9" dirty="0">
                <a:solidFill>
                  <a:srgbClr val="838787"/>
                </a:solidFill>
                <a:latin typeface="Arial"/>
                <a:cs typeface="Arial"/>
              </a:rPr>
              <a:t>Source:</a:t>
            </a:r>
            <a:r>
              <a:rPr sz="1114" spc="-59" dirty="0">
                <a:solidFill>
                  <a:srgbClr val="838787"/>
                </a:solidFill>
                <a:latin typeface="Arial"/>
                <a:cs typeface="Arial"/>
              </a:rPr>
              <a:t> </a:t>
            </a:r>
            <a:r>
              <a:rPr sz="1114" u="heavy" spc="-14" dirty="0">
                <a:solidFill>
                  <a:srgbClr val="34A5DA"/>
                </a:solidFill>
                <a:uFill>
                  <a:solidFill>
                    <a:srgbClr val="34A5DA"/>
                  </a:solidFill>
                </a:uFill>
                <a:latin typeface="Arial"/>
                <a:cs typeface="Arial"/>
              </a:rPr>
              <a:t>FATBit</a:t>
            </a:r>
            <a:endParaRPr sz="1114">
              <a:latin typeface="Arial"/>
              <a:cs typeface="Arial"/>
            </a:endParaRPr>
          </a:p>
        </p:txBody>
      </p:sp>
      <p:sp>
        <p:nvSpPr>
          <p:cNvPr id="5" name="object 5"/>
          <p:cNvSpPr txBox="1"/>
          <p:nvPr/>
        </p:nvSpPr>
        <p:spPr>
          <a:xfrm>
            <a:off x="4351927" y="613305"/>
            <a:ext cx="2035740" cy="236501"/>
          </a:xfrm>
          <a:prstGeom prst="rect">
            <a:avLst/>
          </a:prstGeom>
        </p:spPr>
        <p:txBody>
          <a:bodyPr vert="horz" wrap="square" lIns="0" tIns="5487" rIns="0" bIns="0" rtlCol="0">
            <a:spAutoFit/>
          </a:bodyPr>
          <a:lstStyle/>
          <a:p>
            <a:pPr marL="153352" indent="-147865">
              <a:spcBef>
                <a:spcPts val="43"/>
              </a:spcBef>
              <a:buClr>
                <a:srgbClr val="34A5DA"/>
              </a:buClr>
              <a:buSzPct val="104545"/>
              <a:buFont typeface="Lucida Sans Unicode"/>
              <a:buChar char="‣"/>
              <a:tabLst>
                <a:tab pos="153641" algn="l"/>
              </a:tabLst>
            </a:pPr>
            <a:r>
              <a:rPr sz="1501" spc="14" dirty="0">
                <a:solidFill>
                  <a:srgbClr val="838787"/>
                </a:solidFill>
                <a:latin typeface="Arial"/>
                <a:cs typeface="Arial"/>
              </a:rPr>
              <a:t>Reward-based</a:t>
            </a:r>
            <a:r>
              <a:rPr sz="1501" spc="-75" dirty="0">
                <a:solidFill>
                  <a:srgbClr val="838787"/>
                </a:solidFill>
                <a:latin typeface="Arial"/>
                <a:cs typeface="Arial"/>
              </a:rPr>
              <a:t> </a:t>
            </a:r>
            <a:r>
              <a:rPr sz="1501" spc="75" dirty="0">
                <a:solidFill>
                  <a:srgbClr val="838787"/>
                </a:solidFill>
                <a:latin typeface="Arial"/>
                <a:cs typeface="Arial"/>
              </a:rPr>
              <a:t>Model</a:t>
            </a:r>
            <a:endParaRPr sz="1501">
              <a:latin typeface="Arial"/>
              <a:cs typeface="Arial"/>
            </a:endParaRPr>
          </a:p>
        </p:txBody>
      </p:sp>
      <p:sp>
        <p:nvSpPr>
          <p:cNvPr id="6" name="object 6"/>
          <p:cNvSpPr/>
          <p:nvPr/>
        </p:nvSpPr>
        <p:spPr>
          <a:xfrm>
            <a:off x="4324367" y="1076249"/>
            <a:ext cx="604795" cy="604795"/>
          </a:xfrm>
          <a:prstGeom prst="rect">
            <a:avLst/>
          </a:prstGeom>
          <a:blipFill>
            <a:blip r:embed="rId3" cstate="print"/>
            <a:stretch>
              <a:fillRect/>
            </a:stretch>
          </a:blipFill>
        </p:spPr>
        <p:txBody>
          <a:bodyPr wrap="square" lIns="0" tIns="0" rIns="0" bIns="0" rtlCol="0"/>
          <a:lstStyle/>
          <a:p>
            <a:endParaRPr sz="637"/>
          </a:p>
        </p:txBody>
      </p:sp>
      <p:sp>
        <p:nvSpPr>
          <p:cNvPr id="7" name="object 7"/>
          <p:cNvSpPr/>
          <p:nvPr/>
        </p:nvSpPr>
        <p:spPr>
          <a:xfrm>
            <a:off x="5159370" y="1095368"/>
            <a:ext cx="563308" cy="565285"/>
          </a:xfrm>
          <a:prstGeom prst="rect">
            <a:avLst/>
          </a:prstGeom>
          <a:blipFill>
            <a:blip r:embed="rId4" cstate="print"/>
            <a:stretch>
              <a:fillRect/>
            </a:stretch>
          </a:blipFill>
        </p:spPr>
        <p:txBody>
          <a:bodyPr wrap="square" lIns="0" tIns="0" rIns="0" bIns="0" rtlCol="0"/>
          <a:lstStyle/>
          <a:p>
            <a:endParaRPr sz="637"/>
          </a:p>
        </p:txBody>
      </p:sp>
      <p:sp>
        <p:nvSpPr>
          <p:cNvPr id="8" name="object 8"/>
          <p:cNvSpPr/>
          <p:nvPr/>
        </p:nvSpPr>
        <p:spPr>
          <a:xfrm>
            <a:off x="6751347" y="1276481"/>
            <a:ext cx="870272" cy="318232"/>
          </a:xfrm>
          <a:prstGeom prst="rect">
            <a:avLst/>
          </a:prstGeom>
          <a:blipFill>
            <a:blip r:embed="rId5" cstate="print"/>
            <a:stretch>
              <a:fillRect/>
            </a:stretch>
          </a:blipFill>
        </p:spPr>
        <p:txBody>
          <a:bodyPr wrap="square" lIns="0" tIns="0" rIns="0" bIns="0" rtlCol="0"/>
          <a:lstStyle/>
          <a:p>
            <a:endParaRPr sz="637"/>
          </a:p>
        </p:txBody>
      </p:sp>
      <p:sp>
        <p:nvSpPr>
          <p:cNvPr id="9" name="object 9"/>
          <p:cNvSpPr/>
          <p:nvPr/>
        </p:nvSpPr>
        <p:spPr>
          <a:xfrm>
            <a:off x="5965912" y="1087769"/>
            <a:ext cx="582038" cy="575995"/>
          </a:xfrm>
          <a:prstGeom prst="rect">
            <a:avLst/>
          </a:prstGeom>
          <a:blipFill>
            <a:blip r:embed="rId6" cstate="print"/>
            <a:stretch>
              <a:fillRect/>
            </a:stretch>
          </a:blipFill>
        </p:spPr>
        <p:txBody>
          <a:bodyPr wrap="square" lIns="0" tIns="0" rIns="0" bIns="0" rtlCol="0"/>
          <a:lstStyle/>
          <a:p>
            <a:endParaRPr sz="637"/>
          </a:p>
        </p:txBody>
      </p:sp>
      <p:sp>
        <p:nvSpPr>
          <p:cNvPr id="10" name="object 10"/>
          <p:cNvSpPr/>
          <p:nvPr/>
        </p:nvSpPr>
        <p:spPr>
          <a:xfrm>
            <a:off x="7805768" y="1285785"/>
            <a:ext cx="855204" cy="261919"/>
          </a:xfrm>
          <a:prstGeom prst="rect">
            <a:avLst/>
          </a:prstGeom>
          <a:blipFill>
            <a:blip r:embed="rId7" cstate="print"/>
            <a:stretch>
              <a:fillRect/>
            </a:stretch>
          </a:blipFill>
        </p:spPr>
        <p:txBody>
          <a:bodyPr wrap="square" lIns="0" tIns="0" rIns="0" bIns="0" rtlCol="0"/>
          <a:lstStyle/>
          <a:p>
            <a:endParaRPr sz="637"/>
          </a:p>
        </p:txBody>
      </p:sp>
      <p:sp>
        <p:nvSpPr>
          <p:cNvPr id="11" name="object 11"/>
          <p:cNvSpPr txBox="1"/>
          <p:nvPr/>
        </p:nvSpPr>
        <p:spPr>
          <a:xfrm>
            <a:off x="4351927" y="1951474"/>
            <a:ext cx="2187359" cy="236501"/>
          </a:xfrm>
          <a:prstGeom prst="rect">
            <a:avLst/>
          </a:prstGeom>
        </p:spPr>
        <p:txBody>
          <a:bodyPr vert="horz" wrap="square" lIns="0" tIns="5487" rIns="0" bIns="0" rtlCol="0">
            <a:spAutoFit/>
          </a:bodyPr>
          <a:lstStyle/>
          <a:p>
            <a:pPr marL="153352" indent="-147865">
              <a:spcBef>
                <a:spcPts val="43"/>
              </a:spcBef>
              <a:buClr>
                <a:srgbClr val="34A5DA"/>
              </a:buClr>
              <a:buSzPct val="104545"/>
              <a:buFont typeface="Lucida Sans Unicode"/>
              <a:buChar char="‣"/>
              <a:tabLst>
                <a:tab pos="153641" algn="l"/>
              </a:tabLst>
            </a:pPr>
            <a:r>
              <a:rPr sz="1501" spc="36" dirty="0">
                <a:solidFill>
                  <a:srgbClr val="838787"/>
                </a:solidFill>
                <a:latin typeface="Arial"/>
                <a:cs typeface="Arial"/>
              </a:rPr>
              <a:t>Donation-based</a:t>
            </a:r>
            <a:r>
              <a:rPr sz="1501" spc="-64" dirty="0">
                <a:solidFill>
                  <a:srgbClr val="838787"/>
                </a:solidFill>
                <a:latin typeface="Arial"/>
                <a:cs typeface="Arial"/>
              </a:rPr>
              <a:t> </a:t>
            </a:r>
            <a:r>
              <a:rPr sz="1501" spc="75" dirty="0">
                <a:solidFill>
                  <a:srgbClr val="838787"/>
                </a:solidFill>
                <a:latin typeface="Arial"/>
                <a:cs typeface="Arial"/>
              </a:rPr>
              <a:t>Model</a:t>
            </a:r>
            <a:endParaRPr sz="1501">
              <a:latin typeface="Arial"/>
              <a:cs typeface="Arial"/>
            </a:endParaRPr>
          </a:p>
        </p:txBody>
      </p:sp>
      <p:sp>
        <p:nvSpPr>
          <p:cNvPr id="12" name="object 12"/>
          <p:cNvSpPr/>
          <p:nvPr/>
        </p:nvSpPr>
        <p:spPr>
          <a:xfrm>
            <a:off x="4491846" y="2452515"/>
            <a:ext cx="565895" cy="566648"/>
          </a:xfrm>
          <a:prstGeom prst="rect">
            <a:avLst/>
          </a:prstGeom>
          <a:blipFill>
            <a:blip r:embed="rId8" cstate="print"/>
            <a:stretch>
              <a:fillRect/>
            </a:stretch>
          </a:blipFill>
        </p:spPr>
        <p:txBody>
          <a:bodyPr wrap="square" lIns="0" tIns="0" rIns="0" bIns="0" rtlCol="0"/>
          <a:lstStyle/>
          <a:p>
            <a:endParaRPr sz="637"/>
          </a:p>
        </p:txBody>
      </p:sp>
      <p:sp>
        <p:nvSpPr>
          <p:cNvPr id="13" name="object 13"/>
          <p:cNvSpPr/>
          <p:nvPr/>
        </p:nvSpPr>
        <p:spPr>
          <a:xfrm>
            <a:off x="5216521" y="2452516"/>
            <a:ext cx="736507" cy="695276"/>
          </a:xfrm>
          <a:prstGeom prst="rect">
            <a:avLst/>
          </a:prstGeom>
          <a:blipFill>
            <a:blip r:embed="rId9" cstate="print"/>
            <a:stretch>
              <a:fillRect/>
            </a:stretch>
          </a:blipFill>
        </p:spPr>
        <p:txBody>
          <a:bodyPr wrap="square" lIns="0" tIns="0" rIns="0" bIns="0" rtlCol="0"/>
          <a:lstStyle/>
          <a:p>
            <a:endParaRPr sz="637"/>
          </a:p>
        </p:txBody>
      </p:sp>
      <p:sp>
        <p:nvSpPr>
          <p:cNvPr id="14" name="object 14"/>
          <p:cNvSpPr/>
          <p:nvPr/>
        </p:nvSpPr>
        <p:spPr>
          <a:xfrm>
            <a:off x="6110984" y="2621607"/>
            <a:ext cx="1517345" cy="288722"/>
          </a:xfrm>
          <a:prstGeom prst="rect">
            <a:avLst/>
          </a:prstGeom>
          <a:blipFill>
            <a:blip r:embed="rId10" cstate="print"/>
            <a:stretch>
              <a:fillRect/>
            </a:stretch>
          </a:blipFill>
        </p:spPr>
        <p:txBody>
          <a:bodyPr wrap="square" lIns="0" tIns="0" rIns="0" bIns="0" rtlCol="0"/>
          <a:lstStyle/>
          <a:p>
            <a:endParaRPr sz="637"/>
          </a:p>
        </p:txBody>
      </p:sp>
      <p:sp>
        <p:nvSpPr>
          <p:cNvPr id="15" name="object 15"/>
          <p:cNvSpPr/>
          <p:nvPr/>
        </p:nvSpPr>
        <p:spPr>
          <a:xfrm>
            <a:off x="7886467" y="2515599"/>
            <a:ext cx="604795" cy="486955"/>
          </a:xfrm>
          <a:prstGeom prst="rect">
            <a:avLst/>
          </a:prstGeom>
          <a:blipFill>
            <a:blip r:embed="rId11" cstate="print"/>
            <a:stretch>
              <a:fillRect/>
            </a:stretch>
          </a:blipFill>
        </p:spPr>
        <p:txBody>
          <a:bodyPr wrap="square" lIns="0" tIns="0" rIns="0" bIns="0" rtlCol="0"/>
          <a:lstStyle/>
          <a:p>
            <a:endParaRPr sz="637"/>
          </a:p>
        </p:txBody>
      </p:sp>
      <p:sp>
        <p:nvSpPr>
          <p:cNvPr id="16" name="object 16"/>
          <p:cNvSpPr txBox="1"/>
          <p:nvPr/>
        </p:nvSpPr>
        <p:spPr>
          <a:xfrm>
            <a:off x="4351927" y="4570665"/>
            <a:ext cx="2090323" cy="236501"/>
          </a:xfrm>
          <a:prstGeom prst="rect">
            <a:avLst/>
          </a:prstGeom>
        </p:spPr>
        <p:txBody>
          <a:bodyPr vert="horz" wrap="square" lIns="0" tIns="5487" rIns="0" bIns="0" rtlCol="0">
            <a:spAutoFit/>
          </a:bodyPr>
          <a:lstStyle/>
          <a:p>
            <a:pPr marL="153352" indent="-147865">
              <a:spcBef>
                <a:spcPts val="43"/>
              </a:spcBef>
              <a:buClr>
                <a:srgbClr val="34A5DA"/>
              </a:buClr>
              <a:buSzPct val="104545"/>
              <a:buFont typeface="Lucida Sans Unicode"/>
              <a:buChar char="‣"/>
              <a:tabLst>
                <a:tab pos="153641" algn="l"/>
              </a:tabLst>
            </a:pPr>
            <a:r>
              <a:rPr sz="1501" spc="32" dirty="0">
                <a:solidFill>
                  <a:srgbClr val="838787"/>
                </a:solidFill>
                <a:latin typeface="Arial"/>
                <a:cs typeface="Arial"/>
              </a:rPr>
              <a:t>Lending-based</a:t>
            </a:r>
            <a:r>
              <a:rPr sz="1501" spc="-66" dirty="0">
                <a:solidFill>
                  <a:srgbClr val="838787"/>
                </a:solidFill>
                <a:latin typeface="Arial"/>
                <a:cs typeface="Arial"/>
              </a:rPr>
              <a:t> </a:t>
            </a:r>
            <a:r>
              <a:rPr sz="1501" spc="75" dirty="0">
                <a:solidFill>
                  <a:srgbClr val="838787"/>
                </a:solidFill>
                <a:latin typeface="Arial"/>
                <a:cs typeface="Arial"/>
              </a:rPr>
              <a:t>Model</a:t>
            </a:r>
            <a:endParaRPr sz="1501" dirty="0">
              <a:latin typeface="Arial"/>
              <a:cs typeface="Arial"/>
            </a:endParaRPr>
          </a:p>
        </p:txBody>
      </p:sp>
      <p:sp>
        <p:nvSpPr>
          <p:cNvPr id="17" name="object 17"/>
          <p:cNvSpPr txBox="1"/>
          <p:nvPr/>
        </p:nvSpPr>
        <p:spPr>
          <a:xfrm>
            <a:off x="4351927" y="3365837"/>
            <a:ext cx="1928885" cy="236501"/>
          </a:xfrm>
          <a:prstGeom prst="rect">
            <a:avLst/>
          </a:prstGeom>
        </p:spPr>
        <p:txBody>
          <a:bodyPr vert="horz" wrap="square" lIns="0" tIns="5487" rIns="0" bIns="0" rtlCol="0">
            <a:spAutoFit/>
          </a:bodyPr>
          <a:lstStyle/>
          <a:p>
            <a:pPr marL="153352" indent="-147865">
              <a:spcBef>
                <a:spcPts val="43"/>
              </a:spcBef>
              <a:buClr>
                <a:srgbClr val="34A5DA"/>
              </a:buClr>
              <a:buSzPct val="104545"/>
              <a:buFont typeface="Lucida Sans Unicode"/>
              <a:buChar char="‣"/>
              <a:tabLst>
                <a:tab pos="153641" algn="l"/>
              </a:tabLst>
            </a:pPr>
            <a:r>
              <a:rPr sz="1501" spc="25" dirty="0">
                <a:solidFill>
                  <a:srgbClr val="838787"/>
                </a:solidFill>
                <a:latin typeface="Arial"/>
                <a:cs typeface="Arial"/>
              </a:rPr>
              <a:t>Equity-based</a:t>
            </a:r>
            <a:r>
              <a:rPr sz="1501" spc="-55" dirty="0">
                <a:solidFill>
                  <a:srgbClr val="838787"/>
                </a:solidFill>
                <a:latin typeface="Arial"/>
                <a:cs typeface="Arial"/>
              </a:rPr>
              <a:t> </a:t>
            </a:r>
            <a:r>
              <a:rPr sz="1501" spc="75" dirty="0">
                <a:solidFill>
                  <a:srgbClr val="838787"/>
                </a:solidFill>
                <a:latin typeface="Arial"/>
                <a:cs typeface="Arial"/>
              </a:rPr>
              <a:t>Model</a:t>
            </a:r>
            <a:endParaRPr sz="1501" dirty="0">
              <a:latin typeface="Arial"/>
              <a:cs typeface="Arial"/>
            </a:endParaRPr>
          </a:p>
        </p:txBody>
      </p:sp>
      <p:sp>
        <p:nvSpPr>
          <p:cNvPr id="18" name="object 18"/>
          <p:cNvSpPr/>
          <p:nvPr/>
        </p:nvSpPr>
        <p:spPr>
          <a:xfrm>
            <a:off x="4373262" y="3766544"/>
            <a:ext cx="761149" cy="545650"/>
          </a:xfrm>
          <a:prstGeom prst="rect">
            <a:avLst/>
          </a:prstGeom>
          <a:blipFill>
            <a:blip r:embed="rId12" cstate="print"/>
            <a:stretch>
              <a:fillRect/>
            </a:stretch>
          </a:blipFill>
        </p:spPr>
        <p:txBody>
          <a:bodyPr wrap="square" lIns="0" tIns="0" rIns="0" bIns="0" rtlCol="0"/>
          <a:lstStyle/>
          <a:p>
            <a:endParaRPr sz="637"/>
          </a:p>
        </p:txBody>
      </p:sp>
      <p:sp>
        <p:nvSpPr>
          <p:cNvPr id="19" name="object 19"/>
          <p:cNvSpPr/>
          <p:nvPr/>
        </p:nvSpPr>
        <p:spPr>
          <a:xfrm>
            <a:off x="5316667" y="3996418"/>
            <a:ext cx="1296348" cy="165985"/>
          </a:xfrm>
          <a:prstGeom prst="rect">
            <a:avLst/>
          </a:prstGeom>
          <a:blipFill>
            <a:blip r:embed="rId13" cstate="print"/>
            <a:stretch>
              <a:fillRect/>
            </a:stretch>
          </a:blipFill>
        </p:spPr>
        <p:txBody>
          <a:bodyPr wrap="square" lIns="0" tIns="0" rIns="0" bIns="0" rtlCol="0"/>
          <a:lstStyle/>
          <a:p>
            <a:endParaRPr sz="637"/>
          </a:p>
        </p:txBody>
      </p:sp>
      <p:sp>
        <p:nvSpPr>
          <p:cNvPr id="20" name="object 20"/>
          <p:cNvSpPr/>
          <p:nvPr/>
        </p:nvSpPr>
        <p:spPr>
          <a:xfrm>
            <a:off x="7800748" y="3942750"/>
            <a:ext cx="900049" cy="312971"/>
          </a:xfrm>
          <a:prstGeom prst="rect">
            <a:avLst/>
          </a:prstGeom>
          <a:blipFill>
            <a:blip r:embed="rId14" cstate="print"/>
            <a:stretch>
              <a:fillRect/>
            </a:stretch>
          </a:blipFill>
        </p:spPr>
        <p:txBody>
          <a:bodyPr wrap="square" lIns="0" tIns="0" rIns="0" bIns="0" rtlCol="0"/>
          <a:lstStyle/>
          <a:p>
            <a:endParaRPr sz="637"/>
          </a:p>
        </p:txBody>
      </p:sp>
      <p:sp>
        <p:nvSpPr>
          <p:cNvPr id="21" name="object 21"/>
          <p:cNvSpPr/>
          <p:nvPr/>
        </p:nvSpPr>
        <p:spPr>
          <a:xfrm>
            <a:off x="6838791" y="3924374"/>
            <a:ext cx="568602" cy="444681"/>
          </a:xfrm>
          <a:prstGeom prst="rect">
            <a:avLst/>
          </a:prstGeom>
          <a:blipFill>
            <a:blip r:embed="rId15" cstate="print"/>
            <a:stretch>
              <a:fillRect/>
            </a:stretch>
          </a:blipFill>
        </p:spPr>
        <p:txBody>
          <a:bodyPr wrap="square" lIns="0" tIns="0" rIns="0" bIns="0" rtlCol="0"/>
          <a:lstStyle/>
          <a:p>
            <a:endParaRPr sz="637"/>
          </a:p>
        </p:txBody>
      </p:sp>
      <p:sp>
        <p:nvSpPr>
          <p:cNvPr id="22" name="Title 21"/>
          <p:cNvSpPr>
            <a:spLocks noGrp="1"/>
          </p:cNvSpPr>
          <p:nvPr>
            <p:ph type="title"/>
          </p:nvPr>
        </p:nvSpPr>
        <p:spPr>
          <a:xfrm>
            <a:off x="628650" y="273844"/>
            <a:ext cx="7886700" cy="374824"/>
          </a:xfrm>
        </p:spPr>
        <p:txBody>
          <a:bodyPr>
            <a:normAutofit fontScale="90000"/>
          </a:bodyPr>
          <a:lstStyle/>
          <a:p>
            <a:r>
              <a:rPr lang="en-US" u="sng" dirty="0" smtClean="0"/>
              <a:t>Crowd Funding Model</a:t>
            </a:r>
            <a:endParaRPr lang="en-IN" u="sng" dirty="0"/>
          </a:p>
        </p:txBody>
      </p:sp>
      <p:pic>
        <p:nvPicPr>
          <p:cNvPr id="23" name="Picture 2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3" name="Slide Number Placeholder 2"/>
          <p:cNvSpPr>
            <a:spLocks noGrp="1"/>
          </p:cNvSpPr>
          <p:nvPr>
            <p:ph type="sldNum" sz="quarter" idx="12"/>
          </p:nvPr>
        </p:nvSpPr>
        <p:spPr>
          <a:xfrm>
            <a:off x="6457950" y="4770035"/>
            <a:ext cx="2057400" cy="273844"/>
          </a:xfrm>
        </p:spPr>
        <p:txBody>
          <a:bodyPr/>
          <a:lstStyle/>
          <a:p>
            <a:fld id="{3FCAF691-C30B-4477-A4FB-AFF7F164B000}" type="slidenum">
              <a:rPr lang="en-IN" smtClean="0"/>
              <a:t>39</a:t>
            </a:fld>
            <a:endParaRPr lang="en-IN"/>
          </a:p>
        </p:txBody>
      </p:sp>
      <p:sp>
        <p:nvSpPr>
          <p:cNvPr id="26" name="Rectangle 25"/>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65053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FCAF691-C30B-4477-A4FB-AFF7F164B000}" type="slidenum">
              <a:rPr lang="en-IN" smtClean="0"/>
              <a:t>4</a:t>
            </a:fld>
            <a:endParaRPr lang="en-IN"/>
          </a:p>
        </p:txBody>
      </p:sp>
      <p:graphicFrame>
        <p:nvGraphicFramePr>
          <p:cNvPr id="4" name="Table 3"/>
          <p:cNvGraphicFramePr>
            <a:graphicFrameLocks noGrp="1"/>
          </p:cNvGraphicFramePr>
          <p:nvPr>
            <p:extLst>
              <p:ext uri="{D42A27DB-BD31-4B8C-83A1-F6EECF244321}">
                <p14:modId xmlns:p14="http://schemas.microsoft.com/office/powerpoint/2010/main" val="247897523"/>
              </p:ext>
            </p:extLst>
          </p:nvPr>
        </p:nvGraphicFramePr>
        <p:xfrm>
          <a:off x="561557" y="294679"/>
          <a:ext cx="8209367" cy="4486656"/>
        </p:xfrm>
        <a:graphic>
          <a:graphicData uri="http://schemas.openxmlformats.org/drawingml/2006/table">
            <a:tbl>
              <a:tblPr bandRow="1">
                <a:tableStyleId>{5C22544A-7EE6-4342-B048-85BDC9FD1C3A}</a:tableStyleId>
              </a:tblPr>
              <a:tblGrid>
                <a:gridCol w="8209367">
                  <a:extLst>
                    <a:ext uri="{9D8B030D-6E8A-4147-A177-3AD203B41FA5}">
                      <a16:colId xmlns:a16="http://schemas.microsoft.com/office/drawing/2014/main" val="3311837300"/>
                    </a:ext>
                  </a:extLst>
                </a:gridCol>
              </a:tblGrid>
              <a:tr h="197861">
                <a:tc>
                  <a:txBody>
                    <a:bodyPr/>
                    <a:lstStyle/>
                    <a:p>
                      <a:pPr>
                        <a:lnSpc>
                          <a:spcPct val="115000"/>
                        </a:lnSpc>
                        <a:spcBef>
                          <a:spcPts val="600"/>
                        </a:spcBef>
                        <a:spcAft>
                          <a:spcPts val="0"/>
                        </a:spcAft>
                        <a:tabLst>
                          <a:tab pos="3571875" algn="l"/>
                        </a:tabLst>
                      </a:pPr>
                      <a:r>
                        <a:rPr lang="en-US" sz="1600">
                          <a:effectLst/>
                        </a:rPr>
                        <a:t>Unit IV: Critical Success Factors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520" marR="64520" marT="0" marB="0"/>
                </a:tc>
                <a:extLst>
                  <a:ext uri="{0D108BD9-81ED-4DB2-BD59-A6C34878D82A}">
                    <a16:rowId xmlns:a16="http://schemas.microsoft.com/office/drawing/2014/main" val="3484055312"/>
                  </a:ext>
                </a:extLst>
              </a:tr>
              <a:tr h="791443">
                <a:tc>
                  <a:txBody>
                    <a:bodyPr/>
                    <a:lstStyle/>
                    <a:p>
                      <a:pPr marL="67945" algn="just">
                        <a:lnSpc>
                          <a:spcPct val="115000"/>
                        </a:lnSpc>
                        <a:spcBef>
                          <a:spcPts val="15"/>
                        </a:spcBef>
                        <a:spcAft>
                          <a:spcPts val="0"/>
                        </a:spcAft>
                      </a:pPr>
                      <a:r>
                        <a:rPr lang="en-US" sz="1600">
                          <a:effectLst/>
                        </a:rPr>
                        <a:t>The Model, Low-Profit Margin, Agility, Scalability, Security Management, Innovation, Ease of Compliance, Metrics, Fintech and Financial Services, Structure of fintech initiatives, The Challenges, Aspects to Consider, A Cooperation Model, Open Innovation</a:t>
                      </a:r>
                      <a:endParaRPr lang="en-IN" sz="1200">
                        <a:effectLst/>
                      </a:endParaRPr>
                    </a:p>
                    <a:p>
                      <a:pPr algn="just">
                        <a:lnSpc>
                          <a:spcPct val="115000"/>
                        </a:lnSpc>
                        <a:spcAft>
                          <a:spcPts val="0"/>
                        </a:spcAft>
                      </a:pPr>
                      <a:r>
                        <a:rPr lang="en-US" sz="1600">
                          <a:effectLst/>
                        </a:rPr>
                        <a:t>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520" marR="64520" marT="0" marB="0"/>
                </a:tc>
                <a:extLst>
                  <a:ext uri="{0D108BD9-81ED-4DB2-BD59-A6C34878D82A}">
                    <a16:rowId xmlns:a16="http://schemas.microsoft.com/office/drawing/2014/main" val="1589054879"/>
                  </a:ext>
                </a:extLst>
              </a:tr>
              <a:tr h="232988">
                <a:tc>
                  <a:txBody>
                    <a:bodyPr/>
                    <a:lstStyle/>
                    <a:p>
                      <a:pPr>
                        <a:lnSpc>
                          <a:spcPct val="115000"/>
                        </a:lnSpc>
                        <a:spcBef>
                          <a:spcPts val="600"/>
                        </a:spcBef>
                        <a:spcAft>
                          <a:spcPts val="0"/>
                        </a:spcAft>
                        <a:tabLst>
                          <a:tab pos="3571875" algn="l"/>
                        </a:tabLst>
                      </a:pPr>
                      <a:r>
                        <a:rPr lang="en-US" sz="1600">
                          <a:effectLst/>
                        </a:rPr>
                        <a:t>Unit V: Regulations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520" marR="64520" marT="0" marB="0"/>
                </a:tc>
                <a:extLst>
                  <a:ext uri="{0D108BD9-81ED-4DB2-BD59-A6C34878D82A}">
                    <a16:rowId xmlns:a16="http://schemas.microsoft.com/office/drawing/2014/main" val="4218352150"/>
                  </a:ext>
                </a:extLst>
              </a:tr>
              <a:tr h="1187164">
                <a:tc>
                  <a:txBody>
                    <a:bodyPr/>
                    <a:lstStyle/>
                    <a:p>
                      <a:pPr marL="67945">
                        <a:lnSpc>
                          <a:spcPct val="115000"/>
                        </a:lnSpc>
                        <a:spcBef>
                          <a:spcPts val="15"/>
                        </a:spcBef>
                        <a:spcAft>
                          <a:spcPts val="0"/>
                        </a:spcAft>
                      </a:pPr>
                      <a:r>
                        <a:rPr lang="en-US" sz="1600">
                          <a:effectLst/>
                        </a:rPr>
                        <a:t>The Role of the Regulators, Equal Treatment and Competition, The Risks to Consider, Regtech, A Business Model for Insurtech Initiatives, Drivers of Disruption, The Impact of Technology, Insurance and Technology: Insurtech, Application of the Model to the Insurance Industry, The Empowerment of Customers, Mobility in Support of Insurance Companies, Digital Wholesale Insurance,</a:t>
                      </a:r>
                      <a:endParaRPr lang="en-IN" sz="1200">
                        <a:effectLst/>
                      </a:endParaRPr>
                    </a:p>
                    <a:p>
                      <a:pPr>
                        <a:lnSpc>
                          <a:spcPct val="115000"/>
                        </a:lnSpc>
                        <a:spcAft>
                          <a:spcPts val="0"/>
                        </a:spcAft>
                      </a:pPr>
                      <a:r>
                        <a:rPr lang="en-US" sz="1600">
                          <a:effectLst/>
                        </a:rPr>
                        <a:t>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520" marR="64520" marT="0" marB="0"/>
                </a:tc>
                <a:extLst>
                  <a:ext uri="{0D108BD9-81ED-4DB2-BD59-A6C34878D82A}">
                    <a16:rowId xmlns:a16="http://schemas.microsoft.com/office/drawing/2014/main" val="2949357173"/>
                  </a:ext>
                </a:extLst>
              </a:tr>
              <a:tr h="259274">
                <a:tc>
                  <a:txBody>
                    <a:bodyPr/>
                    <a:lstStyle/>
                    <a:p>
                      <a:pPr>
                        <a:lnSpc>
                          <a:spcPct val="115000"/>
                        </a:lnSpc>
                        <a:spcBef>
                          <a:spcPts val="600"/>
                        </a:spcBef>
                        <a:spcAft>
                          <a:spcPts val="0"/>
                        </a:spcAft>
                        <a:tabLst>
                          <a:tab pos="3571875" algn="l"/>
                        </a:tabLst>
                      </a:pPr>
                      <a:r>
                        <a:rPr lang="en-US" sz="1600">
                          <a:effectLst/>
                        </a:rPr>
                        <a:t>Unit VI: A Case Study</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4520" marR="64520" marT="0" marB="0"/>
                </a:tc>
                <a:extLst>
                  <a:ext uri="{0D108BD9-81ED-4DB2-BD59-A6C34878D82A}">
                    <a16:rowId xmlns:a16="http://schemas.microsoft.com/office/drawing/2014/main" val="1743971930"/>
                  </a:ext>
                </a:extLst>
              </a:tr>
              <a:tr h="593582">
                <a:tc>
                  <a:txBody>
                    <a:bodyPr/>
                    <a:lstStyle/>
                    <a:p>
                      <a:pPr marL="67945">
                        <a:lnSpc>
                          <a:spcPct val="115000"/>
                        </a:lnSpc>
                        <a:spcBef>
                          <a:spcPts val="15"/>
                        </a:spcBef>
                        <a:spcAft>
                          <a:spcPts val="0"/>
                        </a:spcAft>
                      </a:pPr>
                      <a:r>
                        <a:rPr lang="en-US" sz="1600" dirty="0">
                          <a:effectLst/>
                        </a:rPr>
                        <a:t>Introduction, </a:t>
                      </a:r>
                      <a:r>
                        <a:rPr lang="en-US" sz="1600" dirty="0" err="1">
                          <a:effectLst/>
                        </a:rPr>
                        <a:t>Robotica</a:t>
                      </a:r>
                      <a:r>
                        <a:rPr lang="en-US" sz="1600" dirty="0">
                          <a:effectLst/>
                        </a:rPr>
                        <a:t>, Business Model Canvas, The Value Proposition, Customer Experience, Channels, Processes and Activities, Resources and Systems, Partnership and Collaborations, Revenues, Costs and Investments, The Future: Financial Services as Platforms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4520" marR="64520" marT="0" marB="0"/>
                </a:tc>
                <a:extLst>
                  <a:ext uri="{0D108BD9-81ED-4DB2-BD59-A6C34878D82A}">
                    <a16:rowId xmlns:a16="http://schemas.microsoft.com/office/drawing/2014/main" val="2012008689"/>
                  </a:ext>
                </a:extLst>
              </a:tr>
            </a:tbl>
          </a:graphicData>
        </a:graphic>
      </p:graphicFrame>
    </p:spTree>
    <p:extLst>
      <p:ext uri="{BB962C8B-B14F-4D97-AF65-F5344CB8AC3E}">
        <p14:creationId xmlns:p14="http://schemas.microsoft.com/office/powerpoint/2010/main" val="38656242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21" y="0"/>
            <a:ext cx="3857354" cy="5143139"/>
          </a:xfrm>
          <a:prstGeom prst="rect">
            <a:avLst/>
          </a:prstGeom>
          <a:blipFill>
            <a:blip r:embed="rId2" cstate="print"/>
            <a:stretch>
              <a:fillRect/>
            </a:stretch>
          </a:blipFill>
        </p:spPr>
        <p:txBody>
          <a:bodyPr wrap="square" lIns="0" tIns="0" rIns="0" bIns="0" rtlCol="0"/>
          <a:lstStyle/>
          <a:p>
            <a:endParaRPr sz="637"/>
          </a:p>
        </p:txBody>
      </p:sp>
      <p:sp>
        <p:nvSpPr>
          <p:cNvPr id="5" name="Rectangle 4"/>
          <p:cNvSpPr/>
          <p:nvPr/>
        </p:nvSpPr>
        <p:spPr>
          <a:xfrm>
            <a:off x="4331777" y="2132420"/>
            <a:ext cx="4366632" cy="1594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9" dirty="0" err="1"/>
              <a:t>Blockchain</a:t>
            </a:r>
            <a:r>
              <a:rPr lang="en-US" sz="2729" dirty="0"/>
              <a:t>/Cryptocurrency</a:t>
            </a:r>
            <a:endParaRPr lang="en-IN" sz="2729" dirty="0"/>
          </a:p>
        </p:txBody>
      </p:sp>
      <p:sp>
        <p:nvSpPr>
          <p:cNvPr id="2" name="Title 1"/>
          <p:cNvSpPr>
            <a:spLocks noGrp="1"/>
          </p:cNvSpPr>
          <p:nvPr>
            <p:ph type="title"/>
          </p:nvPr>
        </p:nvSpPr>
        <p:spPr/>
        <p:txBody>
          <a:bodyPr/>
          <a:lstStyle/>
          <a:p>
            <a:endParaRPr lang="en-IN"/>
          </a:p>
        </p:txBody>
      </p:sp>
      <p:sp>
        <p:nvSpPr>
          <p:cNvPr id="3" name="Slide Number Placeholder 2"/>
          <p:cNvSpPr>
            <a:spLocks noGrp="1"/>
          </p:cNvSpPr>
          <p:nvPr>
            <p:ph type="sldNum" sz="quarter" idx="12"/>
          </p:nvPr>
        </p:nvSpPr>
        <p:spPr/>
        <p:txBody>
          <a:bodyPr/>
          <a:lstStyle/>
          <a:p>
            <a:fld id="{3FCAF691-C30B-4477-A4FB-AFF7F164B000}" type="slidenum">
              <a:rPr lang="en-IN" smtClean="0"/>
              <a:t>40</a:t>
            </a:fld>
            <a:endParaRPr lang="en-IN"/>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6811528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714" y="755434"/>
            <a:ext cx="5388439" cy="4025052"/>
          </a:xfrm>
          <a:prstGeom prst="rect">
            <a:avLst/>
          </a:prstGeom>
          <a:blipFill>
            <a:blip r:embed="rId2" cstate="print"/>
            <a:stretch>
              <a:fillRect/>
            </a:stretch>
          </a:blipFill>
        </p:spPr>
        <p:txBody>
          <a:bodyPr wrap="square" lIns="0" tIns="0" rIns="0" bIns="0" rtlCol="0"/>
          <a:lstStyle/>
          <a:p>
            <a:endParaRPr sz="637"/>
          </a:p>
        </p:txBody>
      </p:sp>
      <p:sp>
        <p:nvSpPr>
          <p:cNvPr id="4" name="object 4"/>
          <p:cNvSpPr txBox="1"/>
          <p:nvPr/>
        </p:nvSpPr>
        <p:spPr>
          <a:xfrm>
            <a:off x="114300" y="755434"/>
            <a:ext cx="3251414" cy="2896887"/>
          </a:xfrm>
          <a:prstGeom prst="rect">
            <a:avLst/>
          </a:prstGeom>
        </p:spPr>
        <p:txBody>
          <a:bodyPr vert="horz" wrap="square" lIns="0" tIns="6354" rIns="0" bIns="0" rtlCol="0">
            <a:spAutoFit/>
          </a:bodyPr>
          <a:lstStyle/>
          <a:p>
            <a:pPr marL="5776">
              <a:spcBef>
                <a:spcPts val="50"/>
              </a:spcBef>
              <a:tabLst>
                <a:tab pos="243746" algn="l"/>
              </a:tabLst>
            </a:pPr>
            <a:r>
              <a:rPr sz="2354" spc="-44" baseline="-5636" dirty="0">
                <a:solidFill>
                  <a:srgbClr val="34A5DA"/>
                </a:solidFill>
                <a:latin typeface="Lucida Sans Unicode"/>
                <a:cs typeface="Lucida Sans Unicode"/>
              </a:rPr>
              <a:t>▸	</a:t>
            </a:r>
            <a:r>
              <a:rPr sz="1501" spc="30" dirty="0">
                <a:solidFill>
                  <a:srgbClr val="838787"/>
                </a:solidFill>
                <a:latin typeface="Arial"/>
                <a:cs typeface="Arial"/>
              </a:rPr>
              <a:t>Decentralized</a:t>
            </a:r>
            <a:endParaRPr sz="1501" dirty="0">
              <a:latin typeface="Arial"/>
              <a:cs typeface="Arial"/>
            </a:endParaRPr>
          </a:p>
          <a:p>
            <a:pPr marL="5776">
              <a:spcBef>
                <a:spcPts val="1642"/>
              </a:spcBef>
              <a:tabLst>
                <a:tab pos="243746" algn="l"/>
              </a:tabLst>
            </a:pPr>
            <a:r>
              <a:rPr sz="2354" spc="-44" baseline="-5636" dirty="0">
                <a:solidFill>
                  <a:srgbClr val="34A5DA"/>
                </a:solidFill>
                <a:latin typeface="Lucida Sans Unicode"/>
                <a:cs typeface="Lucida Sans Unicode"/>
              </a:rPr>
              <a:t>▸	</a:t>
            </a:r>
            <a:r>
              <a:rPr sz="1501" spc="48" dirty="0">
                <a:solidFill>
                  <a:srgbClr val="838787"/>
                </a:solidFill>
                <a:latin typeface="Arial"/>
                <a:cs typeface="Arial"/>
              </a:rPr>
              <a:t>Digitalized</a:t>
            </a:r>
            <a:endParaRPr sz="1501" dirty="0">
              <a:latin typeface="Arial"/>
              <a:cs typeface="Arial"/>
            </a:endParaRPr>
          </a:p>
          <a:p>
            <a:pPr marL="5776">
              <a:spcBef>
                <a:spcPts val="1642"/>
              </a:spcBef>
              <a:tabLst>
                <a:tab pos="243746" algn="l"/>
              </a:tabLst>
            </a:pPr>
            <a:r>
              <a:rPr sz="2354" spc="-44" baseline="-5636" dirty="0">
                <a:solidFill>
                  <a:srgbClr val="34A5DA"/>
                </a:solidFill>
                <a:latin typeface="Lucida Sans Unicode"/>
                <a:cs typeface="Lucida Sans Unicode"/>
              </a:rPr>
              <a:t>▸	</a:t>
            </a:r>
            <a:r>
              <a:rPr sz="1501" spc="41" dirty="0">
                <a:solidFill>
                  <a:srgbClr val="838787"/>
                </a:solidFill>
                <a:latin typeface="Arial"/>
                <a:cs typeface="Arial"/>
              </a:rPr>
              <a:t>Cryptographically</a:t>
            </a:r>
            <a:r>
              <a:rPr sz="1501" spc="-64" dirty="0">
                <a:solidFill>
                  <a:srgbClr val="838787"/>
                </a:solidFill>
                <a:latin typeface="Arial"/>
                <a:cs typeface="Arial"/>
              </a:rPr>
              <a:t> </a:t>
            </a:r>
            <a:r>
              <a:rPr sz="1501" spc="7" dirty="0">
                <a:solidFill>
                  <a:srgbClr val="838787"/>
                </a:solidFill>
                <a:latin typeface="Arial"/>
                <a:cs typeface="Arial"/>
              </a:rPr>
              <a:t>Sealed</a:t>
            </a:r>
            <a:endParaRPr sz="1501" dirty="0">
              <a:latin typeface="Arial"/>
              <a:cs typeface="Arial"/>
            </a:endParaRPr>
          </a:p>
          <a:p>
            <a:pPr marL="5776">
              <a:spcBef>
                <a:spcPts val="1642"/>
              </a:spcBef>
              <a:tabLst>
                <a:tab pos="243746" algn="l"/>
              </a:tabLst>
            </a:pPr>
            <a:r>
              <a:rPr sz="2354" spc="-44" baseline="-5636" dirty="0">
                <a:solidFill>
                  <a:srgbClr val="34A5DA"/>
                </a:solidFill>
                <a:latin typeface="Lucida Sans Unicode"/>
                <a:cs typeface="Lucida Sans Unicode"/>
              </a:rPr>
              <a:t>▸	</a:t>
            </a:r>
            <a:r>
              <a:rPr sz="1501" spc="2" dirty="0">
                <a:solidFill>
                  <a:srgbClr val="838787"/>
                </a:solidFill>
                <a:latin typeface="Arial"/>
                <a:cs typeface="Arial"/>
              </a:rPr>
              <a:t>Consensus-based</a:t>
            </a:r>
            <a:endParaRPr sz="1501" dirty="0">
              <a:latin typeface="Arial"/>
              <a:cs typeface="Arial"/>
            </a:endParaRPr>
          </a:p>
          <a:p>
            <a:pPr marL="243746" marR="789863" indent="-238258">
              <a:spcBef>
                <a:spcPts val="1394"/>
              </a:spcBef>
              <a:tabLst>
                <a:tab pos="243746" algn="l"/>
              </a:tabLst>
            </a:pPr>
            <a:r>
              <a:rPr sz="2354" spc="-44" baseline="-5636" dirty="0">
                <a:solidFill>
                  <a:srgbClr val="34A5DA"/>
                </a:solidFill>
                <a:latin typeface="Lucida Sans Unicode"/>
                <a:cs typeface="Lucida Sans Unicode"/>
              </a:rPr>
              <a:t>▸	</a:t>
            </a:r>
            <a:r>
              <a:rPr sz="1501" spc="43" dirty="0">
                <a:solidFill>
                  <a:srgbClr val="838787"/>
                </a:solidFill>
                <a:latin typeface="Arial"/>
                <a:cs typeface="Arial"/>
              </a:rPr>
              <a:t>Chronological</a:t>
            </a:r>
            <a:r>
              <a:rPr sz="1501" spc="-84" dirty="0">
                <a:solidFill>
                  <a:srgbClr val="838787"/>
                </a:solidFill>
                <a:latin typeface="Arial"/>
                <a:cs typeface="Arial"/>
              </a:rPr>
              <a:t> </a:t>
            </a:r>
            <a:r>
              <a:rPr sz="1501" spc="82" dirty="0">
                <a:solidFill>
                  <a:srgbClr val="838787"/>
                </a:solidFill>
                <a:latin typeface="Arial"/>
                <a:cs typeface="Arial"/>
              </a:rPr>
              <a:t>&amp;  </a:t>
            </a:r>
            <a:r>
              <a:rPr sz="1501" spc="34" dirty="0" smtClean="0">
                <a:solidFill>
                  <a:srgbClr val="838787"/>
                </a:solidFill>
                <a:latin typeface="Arial"/>
                <a:cs typeface="Arial"/>
              </a:rPr>
              <a:t>Timestamped</a:t>
            </a:r>
            <a:endParaRPr lang="en-US" sz="1501" spc="34" dirty="0">
              <a:solidFill>
                <a:srgbClr val="838787"/>
              </a:solidFill>
              <a:latin typeface="Arial"/>
              <a:cs typeface="Arial"/>
            </a:endParaRPr>
          </a:p>
          <a:p>
            <a:pPr marL="243746" marR="789863" indent="-238258">
              <a:spcBef>
                <a:spcPts val="1394"/>
              </a:spcBef>
              <a:tabLst>
                <a:tab pos="243746" algn="l"/>
              </a:tabLst>
            </a:pPr>
            <a:r>
              <a:rPr lang="en-IN" sz="2400" spc="-44" baseline="-5636" dirty="0">
                <a:solidFill>
                  <a:srgbClr val="34A5DA"/>
                </a:solidFill>
                <a:latin typeface="Lucida Sans Unicode"/>
                <a:cs typeface="Lucida Sans Unicode"/>
              </a:rPr>
              <a:t>▸</a:t>
            </a:r>
            <a:r>
              <a:rPr lang="en-IN" sz="1600" spc="-44" baseline="-5636" dirty="0">
                <a:solidFill>
                  <a:srgbClr val="34A5DA"/>
                </a:solidFill>
                <a:latin typeface="Lucida Sans Unicode"/>
                <a:cs typeface="Lucida Sans Unicode"/>
              </a:rPr>
              <a:t> </a:t>
            </a:r>
            <a:r>
              <a:rPr lang="en-IN" sz="1501" spc="34" dirty="0">
                <a:solidFill>
                  <a:srgbClr val="838787"/>
                </a:solidFill>
                <a:latin typeface="Arial"/>
                <a:cs typeface="Arial"/>
              </a:rPr>
              <a:t> </a:t>
            </a:r>
            <a:r>
              <a:rPr lang="en-IN" sz="1501" spc="34" dirty="0" smtClean="0">
                <a:solidFill>
                  <a:srgbClr val="838787"/>
                </a:solidFill>
                <a:latin typeface="Arial"/>
                <a:cs typeface="Arial"/>
              </a:rPr>
              <a:t> Distributed, public ledger</a:t>
            </a:r>
            <a:endParaRPr sz="1501" spc="34" dirty="0">
              <a:solidFill>
                <a:srgbClr val="838787"/>
              </a:solidFill>
              <a:latin typeface="Arial"/>
              <a:cs typeface="Arial"/>
            </a:endParaRPr>
          </a:p>
        </p:txBody>
      </p:sp>
      <p:sp>
        <p:nvSpPr>
          <p:cNvPr id="5" name="object 5"/>
          <p:cNvSpPr/>
          <p:nvPr/>
        </p:nvSpPr>
        <p:spPr>
          <a:xfrm>
            <a:off x="613284" y="3592721"/>
            <a:ext cx="667065" cy="667370"/>
          </a:xfrm>
          <a:prstGeom prst="rect">
            <a:avLst/>
          </a:prstGeom>
          <a:blipFill>
            <a:blip r:embed="rId3" cstate="print"/>
            <a:stretch>
              <a:fillRect/>
            </a:stretch>
          </a:blipFill>
        </p:spPr>
        <p:txBody>
          <a:bodyPr wrap="square" lIns="0" tIns="0" rIns="0" bIns="0" rtlCol="0"/>
          <a:lstStyle/>
          <a:p>
            <a:endParaRPr sz="637"/>
          </a:p>
        </p:txBody>
      </p:sp>
      <p:sp>
        <p:nvSpPr>
          <p:cNvPr id="6" name="object 6"/>
          <p:cNvSpPr/>
          <p:nvPr/>
        </p:nvSpPr>
        <p:spPr>
          <a:xfrm>
            <a:off x="1043235" y="3267083"/>
            <a:ext cx="1314358" cy="1317780"/>
          </a:xfrm>
          <a:prstGeom prst="rect">
            <a:avLst/>
          </a:prstGeom>
          <a:blipFill>
            <a:blip r:embed="rId4" cstate="print"/>
            <a:stretch>
              <a:fillRect/>
            </a:stretch>
          </a:blipFill>
        </p:spPr>
        <p:txBody>
          <a:bodyPr wrap="square" lIns="0" tIns="0" rIns="0" bIns="0" rtlCol="0"/>
          <a:lstStyle/>
          <a:p>
            <a:endParaRPr sz="637"/>
          </a:p>
        </p:txBody>
      </p:sp>
      <p:sp>
        <p:nvSpPr>
          <p:cNvPr id="7" name="object 7"/>
          <p:cNvSpPr/>
          <p:nvPr/>
        </p:nvSpPr>
        <p:spPr>
          <a:xfrm>
            <a:off x="567019" y="4462149"/>
            <a:ext cx="1557228" cy="419070"/>
          </a:xfrm>
          <a:prstGeom prst="rect">
            <a:avLst/>
          </a:prstGeom>
          <a:blipFill>
            <a:blip r:embed="rId5" cstate="print"/>
            <a:stretch>
              <a:fillRect/>
            </a:stretch>
          </a:blipFill>
        </p:spPr>
        <p:txBody>
          <a:bodyPr wrap="square" lIns="0" tIns="0" rIns="0" bIns="0" rtlCol="0"/>
          <a:lstStyle/>
          <a:p>
            <a:endParaRPr sz="637"/>
          </a:p>
        </p:txBody>
      </p:sp>
      <p:sp>
        <p:nvSpPr>
          <p:cNvPr id="8" name="Title 7"/>
          <p:cNvSpPr>
            <a:spLocks noGrp="1"/>
          </p:cNvSpPr>
          <p:nvPr>
            <p:ph type="title"/>
          </p:nvPr>
        </p:nvSpPr>
        <p:spPr>
          <a:xfrm>
            <a:off x="628650" y="273844"/>
            <a:ext cx="7886700" cy="395506"/>
          </a:xfrm>
        </p:spPr>
        <p:txBody>
          <a:bodyPr>
            <a:normAutofit fontScale="90000"/>
          </a:bodyPr>
          <a:lstStyle/>
          <a:p>
            <a:r>
              <a:rPr lang="en-US" u="sng" dirty="0" smtClean="0"/>
              <a:t>Block chain Explained </a:t>
            </a:r>
            <a:endParaRPr lang="en-IN" u="sng"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3" name="Slide Number Placeholder 2"/>
          <p:cNvSpPr>
            <a:spLocks noGrp="1"/>
          </p:cNvSpPr>
          <p:nvPr>
            <p:ph type="sldNum" sz="quarter" idx="12"/>
          </p:nvPr>
        </p:nvSpPr>
        <p:spPr/>
        <p:txBody>
          <a:bodyPr/>
          <a:lstStyle/>
          <a:p>
            <a:fld id="{3FCAF691-C30B-4477-A4FB-AFF7F164B000}" type="slidenum">
              <a:rPr lang="en-IN" smtClean="0"/>
              <a:t>41</a:t>
            </a:fld>
            <a:endParaRPr lang="en-IN"/>
          </a:p>
        </p:txBody>
      </p:sp>
      <p:sp>
        <p:nvSpPr>
          <p:cNvPr id="12" name="Rectangle 11"/>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1410992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2422" y="847665"/>
            <a:ext cx="6676556" cy="3643486"/>
          </a:xfrm>
          <a:prstGeom prst="rect">
            <a:avLst/>
          </a:prstGeom>
          <a:blipFill>
            <a:blip r:embed="rId2" cstate="print"/>
            <a:stretch>
              <a:fillRect/>
            </a:stretch>
          </a:blipFill>
        </p:spPr>
        <p:txBody>
          <a:bodyPr wrap="square" lIns="0" tIns="0" rIns="0" bIns="0" rtlCol="0"/>
          <a:lstStyle/>
          <a:p>
            <a:endParaRPr sz="637"/>
          </a:p>
        </p:txBody>
      </p:sp>
      <p:sp>
        <p:nvSpPr>
          <p:cNvPr id="4" name="Title 3"/>
          <p:cNvSpPr>
            <a:spLocks noGrp="1"/>
          </p:cNvSpPr>
          <p:nvPr>
            <p:ph type="title"/>
          </p:nvPr>
        </p:nvSpPr>
        <p:spPr>
          <a:xfrm>
            <a:off x="628650" y="273844"/>
            <a:ext cx="7886700" cy="573821"/>
          </a:xfrm>
        </p:spPr>
        <p:txBody>
          <a:bodyPr/>
          <a:lstStyle/>
          <a:p>
            <a:r>
              <a:rPr lang="en-US" u="sng" dirty="0" smtClean="0"/>
              <a:t>Block chain Structure</a:t>
            </a:r>
            <a:endParaRPr lang="en-IN"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3" name="Slide Number Placeholder 2"/>
          <p:cNvSpPr>
            <a:spLocks noGrp="1"/>
          </p:cNvSpPr>
          <p:nvPr>
            <p:ph type="sldNum" sz="quarter" idx="12"/>
          </p:nvPr>
        </p:nvSpPr>
        <p:spPr/>
        <p:txBody>
          <a:bodyPr/>
          <a:lstStyle/>
          <a:p>
            <a:fld id="{3FCAF691-C30B-4477-A4FB-AFF7F164B000}" type="slidenum">
              <a:rPr lang="en-IN" smtClean="0"/>
              <a:t>42</a:t>
            </a:fld>
            <a:endParaRPr lang="en-IN"/>
          </a:p>
        </p:txBody>
      </p:sp>
      <p:sp>
        <p:nvSpPr>
          <p:cNvPr id="7" name="Rectangle 6"/>
          <p:cNvSpPr/>
          <p:nvPr/>
        </p:nvSpPr>
        <p:spPr>
          <a:xfrm>
            <a:off x="933739" y="4491151"/>
            <a:ext cx="4940011" cy="307777"/>
          </a:xfrm>
          <a:prstGeom prst="rect">
            <a:avLst/>
          </a:prstGeom>
        </p:spPr>
        <p:txBody>
          <a:bodyPr wrap="square">
            <a:spAutoFit/>
          </a:bodyPr>
          <a:lstStyle/>
          <a:p>
            <a:r>
              <a:rPr lang="en-IN" dirty="0">
                <a:hlinkClick r:id="rId4"/>
              </a:rPr>
              <a:t>https://www.investopedia.com/terms/b/blockchain.asp</a:t>
            </a:r>
            <a:endParaRPr lang="en-IN" dirty="0"/>
          </a:p>
        </p:txBody>
      </p:sp>
      <p:sp>
        <p:nvSpPr>
          <p:cNvPr id="8" name="Rectangle 7"/>
          <p:cNvSpPr/>
          <p:nvPr/>
        </p:nvSpPr>
        <p:spPr>
          <a:xfrm>
            <a:off x="0" y="488933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41735862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9425" y="623844"/>
            <a:ext cx="7108576" cy="4134423"/>
          </a:xfrm>
          <a:prstGeom prst="rect">
            <a:avLst/>
          </a:prstGeom>
          <a:blipFill>
            <a:blip r:embed="rId2" cstate="print"/>
            <a:stretch>
              <a:fillRect/>
            </a:stretch>
          </a:blipFill>
        </p:spPr>
        <p:txBody>
          <a:bodyPr wrap="square" lIns="0" tIns="0" rIns="0" bIns="0" rtlCol="0"/>
          <a:lstStyle/>
          <a:p>
            <a:endParaRPr sz="637"/>
          </a:p>
        </p:txBody>
      </p:sp>
      <p:sp>
        <p:nvSpPr>
          <p:cNvPr id="4" name="Title 3"/>
          <p:cNvSpPr>
            <a:spLocks noGrp="1"/>
          </p:cNvSpPr>
          <p:nvPr>
            <p:ph type="title"/>
          </p:nvPr>
        </p:nvSpPr>
        <p:spPr>
          <a:xfrm>
            <a:off x="1019424" y="163778"/>
            <a:ext cx="7886700" cy="350000"/>
          </a:xfrm>
        </p:spPr>
        <p:txBody>
          <a:bodyPr>
            <a:normAutofit fontScale="90000"/>
          </a:bodyPr>
          <a:lstStyle/>
          <a:p>
            <a:r>
              <a:rPr lang="en-US" u="sng" dirty="0" smtClean="0"/>
              <a:t>Broader Application</a:t>
            </a:r>
            <a:endParaRPr lang="en-IN"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3" name="Slide Number Placeholder 2"/>
          <p:cNvSpPr>
            <a:spLocks noGrp="1"/>
          </p:cNvSpPr>
          <p:nvPr>
            <p:ph type="sldNum" sz="quarter" idx="12"/>
          </p:nvPr>
        </p:nvSpPr>
        <p:spPr/>
        <p:txBody>
          <a:bodyPr/>
          <a:lstStyle/>
          <a:p>
            <a:fld id="{3FCAF691-C30B-4477-A4FB-AFF7F164B000}" type="slidenum">
              <a:rPr lang="en-IN" smtClean="0"/>
              <a:t>43</a:t>
            </a:fld>
            <a:endParaRPr lang="en-IN"/>
          </a:p>
        </p:txBody>
      </p:sp>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4572856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0"/>
            <a:ext cx="9143358" cy="5143211"/>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34A5DA"/>
          </a:solidFill>
        </p:spPr>
        <p:txBody>
          <a:bodyPr wrap="square" lIns="0" tIns="0" rIns="0" bIns="0" rtlCol="0"/>
          <a:lstStyle/>
          <a:p>
            <a:endParaRPr sz="637"/>
          </a:p>
        </p:txBody>
      </p:sp>
      <p:sp>
        <p:nvSpPr>
          <p:cNvPr id="4" name="object 4"/>
          <p:cNvSpPr/>
          <p:nvPr/>
        </p:nvSpPr>
        <p:spPr>
          <a:xfrm>
            <a:off x="321" y="0"/>
            <a:ext cx="3857354" cy="5143139"/>
          </a:xfrm>
          <a:prstGeom prst="rect">
            <a:avLst/>
          </a:prstGeom>
          <a:blipFill>
            <a:blip r:embed="rId2" cstate="print"/>
            <a:stretch>
              <a:fillRect/>
            </a:stretch>
          </a:blipFill>
        </p:spPr>
        <p:txBody>
          <a:bodyPr wrap="square" lIns="0" tIns="0" rIns="0" bIns="0" rtlCol="0"/>
          <a:lstStyle/>
          <a:p>
            <a:endParaRPr sz="637"/>
          </a:p>
        </p:txBody>
      </p:sp>
      <p:sp>
        <p:nvSpPr>
          <p:cNvPr id="5" name="Title 4"/>
          <p:cNvSpPr>
            <a:spLocks noGrp="1"/>
          </p:cNvSpPr>
          <p:nvPr>
            <p:ph type="title"/>
          </p:nvPr>
        </p:nvSpPr>
        <p:spPr>
          <a:xfrm>
            <a:off x="4502688" y="1705355"/>
            <a:ext cx="4123271" cy="671890"/>
          </a:xfrm>
        </p:spPr>
        <p:txBody>
          <a:bodyPr/>
          <a:lstStyle/>
          <a:p>
            <a:r>
              <a:rPr lang="en-US" sz="4366" u="sng" dirty="0">
                <a:solidFill>
                  <a:schemeClr val="bg1"/>
                </a:solidFill>
              </a:rPr>
              <a:t>Insurance Tech</a:t>
            </a:r>
            <a:endParaRPr lang="en-IN" sz="4366" u="sng" dirty="0">
              <a:solidFill>
                <a:schemeClr val="bg1"/>
              </a:solidFill>
            </a:endParaRPr>
          </a:p>
        </p:txBody>
      </p:sp>
      <p:sp>
        <p:nvSpPr>
          <p:cNvPr id="3" name="Slide Number Placeholder 2"/>
          <p:cNvSpPr>
            <a:spLocks noGrp="1"/>
          </p:cNvSpPr>
          <p:nvPr>
            <p:ph type="sldNum" sz="quarter" idx="12"/>
          </p:nvPr>
        </p:nvSpPr>
        <p:spPr/>
        <p:txBody>
          <a:bodyPr/>
          <a:lstStyle/>
          <a:p>
            <a:fld id="{3FCAF691-C30B-4477-A4FB-AFF7F164B000}" type="slidenum">
              <a:rPr lang="en-IN" smtClean="0"/>
              <a:t>44</a:t>
            </a:fld>
            <a:endParaRPr lang="en-IN"/>
          </a:p>
        </p:txBody>
      </p:sp>
      <p:sp>
        <p:nvSpPr>
          <p:cNvPr id="6" name="Rectangle 5"/>
          <p:cNvSpPr/>
          <p:nvPr/>
        </p:nvSpPr>
        <p:spPr>
          <a:xfrm>
            <a:off x="0" y="488933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725238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257300" y="231510"/>
            <a:ext cx="7886700" cy="301889"/>
          </a:xfrm>
        </p:spPr>
        <p:txBody>
          <a:bodyPr>
            <a:normAutofit fontScale="90000"/>
          </a:bodyPr>
          <a:lstStyle/>
          <a:p>
            <a:r>
              <a:rPr lang="en-US" u="sng" dirty="0" err="1" smtClean="0"/>
              <a:t>Insurtech</a:t>
            </a:r>
            <a:r>
              <a:rPr lang="en-US" u="sng" dirty="0" smtClean="0"/>
              <a:t> Ecosystem</a:t>
            </a:r>
            <a:endParaRPr lang="en-IN" u="sng" dirty="0"/>
          </a:p>
        </p:txBody>
      </p:sp>
      <p:pic>
        <p:nvPicPr>
          <p:cNvPr id="13" name="Picture 12"/>
          <p:cNvPicPr>
            <a:picLocks noChangeAspect="1"/>
          </p:cNvPicPr>
          <p:nvPr/>
        </p:nvPicPr>
        <p:blipFill>
          <a:blip r:embed="rId2"/>
          <a:stretch>
            <a:fillRect/>
          </a:stretch>
        </p:blipFill>
        <p:spPr>
          <a:xfrm>
            <a:off x="205368" y="734992"/>
            <a:ext cx="8421362" cy="412404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2" name="Slide Number Placeholder 1"/>
          <p:cNvSpPr>
            <a:spLocks noGrp="1"/>
          </p:cNvSpPr>
          <p:nvPr>
            <p:ph type="sldNum" sz="quarter" idx="12"/>
          </p:nvPr>
        </p:nvSpPr>
        <p:spPr/>
        <p:txBody>
          <a:bodyPr/>
          <a:lstStyle/>
          <a:p>
            <a:fld id="{3FCAF691-C30B-4477-A4FB-AFF7F164B000}" type="slidenum">
              <a:rPr lang="en-IN" smtClean="0"/>
              <a:t>45</a:t>
            </a:fld>
            <a:endParaRPr lang="en-IN"/>
          </a:p>
        </p:txBody>
      </p:sp>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9557949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0"/>
            <a:ext cx="9143358" cy="5143211"/>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34A5DA"/>
          </a:solidFill>
        </p:spPr>
        <p:txBody>
          <a:bodyPr wrap="square" lIns="0" tIns="0" rIns="0" bIns="0" rtlCol="0"/>
          <a:lstStyle/>
          <a:p>
            <a:endParaRPr sz="637"/>
          </a:p>
        </p:txBody>
      </p:sp>
      <p:sp>
        <p:nvSpPr>
          <p:cNvPr id="4" name="object 4"/>
          <p:cNvSpPr/>
          <p:nvPr/>
        </p:nvSpPr>
        <p:spPr>
          <a:xfrm>
            <a:off x="321" y="0"/>
            <a:ext cx="3857354" cy="3257321"/>
          </a:xfrm>
          <a:prstGeom prst="rect">
            <a:avLst/>
          </a:prstGeom>
          <a:blipFill>
            <a:blip r:embed="rId2" cstate="print"/>
            <a:stretch>
              <a:fillRect/>
            </a:stretch>
          </a:blipFill>
        </p:spPr>
        <p:txBody>
          <a:bodyPr wrap="square" lIns="0" tIns="0" rIns="0" bIns="0" rtlCol="0"/>
          <a:lstStyle/>
          <a:p>
            <a:endParaRPr sz="637"/>
          </a:p>
        </p:txBody>
      </p:sp>
      <p:sp>
        <p:nvSpPr>
          <p:cNvPr id="5" name="object 5"/>
          <p:cNvSpPr/>
          <p:nvPr/>
        </p:nvSpPr>
        <p:spPr>
          <a:xfrm>
            <a:off x="321" y="3157316"/>
            <a:ext cx="3857354" cy="1985823"/>
          </a:xfrm>
          <a:prstGeom prst="rect">
            <a:avLst/>
          </a:prstGeom>
          <a:blipFill>
            <a:blip r:embed="rId3" cstate="print"/>
            <a:stretch>
              <a:fillRect/>
            </a:stretch>
          </a:blipFill>
        </p:spPr>
        <p:txBody>
          <a:bodyPr wrap="square" lIns="0" tIns="0" rIns="0" bIns="0" rtlCol="0"/>
          <a:lstStyle/>
          <a:p>
            <a:endParaRPr sz="637"/>
          </a:p>
        </p:txBody>
      </p:sp>
      <p:sp>
        <p:nvSpPr>
          <p:cNvPr id="6" name="Title 5"/>
          <p:cNvSpPr>
            <a:spLocks noGrp="1"/>
          </p:cNvSpPr>
          <p:nvPr>
            <p:ph type="title"/>
          </p:nvPr>
        </p:nvSpPr>
        <p:spPr>
          <a:xfrm>
            <a:off x="4572000" y="1566732"/>
            <a:ext cx="4123271" cy="615899"/>
          </a:xfrm>
        </p:spPr>
        <p:txBody>
          <a:bodyPr>
            <a:normAutofit fontScale="90000"/>
          </a:bodyPr>
          <a:lstStyle/>
          <a:p>
            <a:r>
              <a:rPr lang="en-US" sz="4002" u="sng" dirty="0">
                <a:solidFill>
                  <a:schemeClr val="bg1"/>
                </a:solidFill>
              </a:rPr>
              <a:t>Regulation Tech</a:t>
            </a:r>
            <a:endParaRPr lang="en-IN" sz="4002" u="sng" dirty="0">
              <a:solidFill>
                <a:schemeClr val="bg1"/>
              </a:solidFill>
            </a:endParaRPr>
          </a:p>
        </p:txBody>
      </p:sp>
      <p:sp>
        <p:nvSpPr>
          <p:cNvPr id="3" name="Slide Number Placeholder 2"/>
          <p:cNvSpPr>
            <a:spLocks noGrp="1"/>
          </p:cNvSpPr>
          <p:nvPr>
            <p:ph type="sldNum" sz="quarter" idx="12"/>
          </p:nvPr>
        </p:nvSpPr>
        <p:spPr/>
        <p:txBody>
          <a:bodyPr/>
          <a:lstStyle/>
          <a:p>
            <a:fld id="{3FCAF691-C30B-4477-A4FB-AFF7F164B000}" type="slidenum">
              <a:rPr lang="en-IN" smtClean="0"/>
              <a:t>46</a:t>
            </a:fld>
            <a:endParaRPr lang="en-IN"/>
          </a:p>
        </p:txBody>
      </p:sp>
      <p:sp>
        <p:nvSpPr>
          <p:cNvPr id="7" name="Rectangle 6"/>
          <p:cNvSpPr/>
          <p:nvPr/>
        </p:nvSpPr>
        <p:spPr>
          <a:xfrm>
            <a:off x="0" y="488933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466465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646330" y="4138354"/>
            <a:ext cx="2063255" cy="507457"/>
          </a:xfrm>
          <a:prstGeom prst="rect">
            <a:avLst/>
          </a:prstGeom>
        </p:spPr>
        <p:txBody>
          <a:bodyPr vert="horz" wrap="square" lIns="0" tIns="6931" rIns="0" bIns="0" rtlCol="0">
            <a:spAutoFit/>
          </a:bodyPr>
          <a:lstStyle/>
          <a:p>
            <a:pPr marL="5776">
              <a:spcBef>
                <a:spcPts val="55"/>
              </a:spcBef>
            </a:pPr>
            <a:r>
              <a:rPr sz="3252" b="1" spc="-609" dirty="0">
                <a:solidFill>
                  <a:srgbClr val="838787"/>
                </a:solidFill>
                <a:latin typeface="Arial"/>
                <a:cs typeface="Arial"/>
              </a:rPr>
              <a:t>PayPal,</a:t>
            </a:r>
            <a:r>
              <a:rPr sz="3252" b="1" spc="-334" dirty="0">
                <a:solidFill>
                  <a:srgbClr val="838787"/>
                </a:solidFill>
                <a:latin typeface="Arial"/>
                <a:cs typeface="Arial"/>
              </a:rPr>
              <a:t> </a:t>
            </a:r>
            <a:r>
              <a:rPr sz="3252" b="1" spc="-596" dirty="0">
                <a:solidFill>
                  <a:srgbClr val="838787"/>
                </a:solidFill>
                <a:latin typeface="Arial"/>
                <a:cs typeface="Arial"/>
              </a:rPr>
              <a:t>2014</a:t>
            </a:r>
            <a:endParaRPr sz="3252" dirty="0">
              <a:latin typeface="Arial"/>
              <a:cs typeface="Arial"/>
            </a:endParaRPr>
          </a:p>
        </p:txBody>
      </p:sp>
      <p:sp>
        <p:nvSpPr>
          <p:cNvPr id="4" name="object 4"/>
          <p:cNvSpPr/>
          <p:nvPr/>
        </p:nvSpPr>
        <p:spPr>
          <a:xfrm>
            <a:off x="7924565" y="4062127"/>
            <a:ext cx="728611" cy="671465"/>
          </a:xfrm>
          <a:prstGeom prst="rect">
            <a:avLst/>
          </a:prstGeom>
          <a:blipFill>
            <a:blip r:embed="rId2" cstate="print"/>
            <a:stretch>
              <a:fillRect/>
            </a:stretch>
          </a:blipFill>
        </p:spPr>
        <p:txBody>
          <a:bodyPr wrap="square" lIns="0" tIns="0" rIns="0" bIns="0" rtlCol="0"/>
          <a:lstStyle/>
          <a:p>
            <a:endParaRPr sz="637"/>
          </a:p>
        </p:txBody>
      </p:sp>
      <p:sp>
        <p:nvSpPr>
          <p:cNvPr id="2" name="Rectangle 1"/>
          <p:cNvSpPr/>
          <p:nvPr/>
        </p:nvSpPr>
        <p:spPr>
          <a:xfrm>
            <a:off x="618310" y="1651000"/>
            <a:ext cx="8034866" cy="102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We the people want our money safer than our selfies</a:t>
            </a:r>
            <a:endParaRPr lang="en-IN" sz="2800" dirty="0"/>
          </a:p>
        </p:txBody>
      </p:sp>
      <p:sp>
        <p:nvSpPr>
          <p:cNvPr id="5" name="Rectangle 4"/>
          <p:cNvSpPr/>
          <p:nvPr/>
        </p:nvSpPr>
        <p:spPr>
          <a:xfrm>
            <a:off x="0" y="488933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5381686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RegTech</a:t>
            </a:r>
            <a:r>
              <a:rPr lang="en-IN" dirty="0"/>
              <a:t> Universe</a:t>
            </a:r>
            <a:br>
              <a:rPr lang="en-IN" dirty="0"/>
            </a:br>
            <a:endParaRPr lang="en-IN" dirty="0"/>
          </a:p>
        </p:txBody>
      </p:sp>
      <p:sp>
        <p:nvSpPr>
          <p:cNvPr id="3" name="Content Placeholder 2"/>
          <p:cNvSpPr>
            <a:spLocks noGrp="1"/>
          </p:cNvSpPr>
          <p:nvPr>
            <p:ph idx="1"/>
          </p:nvPr>
        </p:nvSpPr>
        <p:spPr>
          <a:xfrm>
            <a:off x="628650" y="941412"/>
            <a:ext cx="7886700" cy="3691311"/>
          </a:xfrm>
        </p:spPr>
        <p:txBody>
          <a:bodyPr>
            <a:normAutofit/>
          </a:bodyPr>
          <a:lstStyle/>
          <a:p>
            <a:pPr algn="just"/>
            <a:r>
              <a:rPr lang="en-IN" dirty="0" err="1"/>
              <a:t>RegTech</a:t>
            </a:r>
            <a:r>
              <a:rPr lang="en-IN" dirty="0"/>
              <a:t> (Regulatory Technology) is more than a buzzword, it is a very real movement that is already having an impact on regulatory </a:t>
            </a:r>
            <a:r>
              <a:rPr lang="en-IN" dirty="0" smtClean="0"/>
              <a:t>compliance.</a:t>
            </a:r>
          </a:p>
          <a:p>
            <a:pPr algn="just"/>
            <a:r>
              <a:rPr lang="en-US" dirty="0" smtClean="0"/>
              <a:t>Regulatory </a:t>
            </a:r>
            <a:r>
              <a:rPr lang="en-US" dirty="0"/>
              <a:t>and technological developments are changing the nature of financial markets, services, and institutions in ways completely unexpected before the 2008 global financial crisis (GFC</a:t>
            </a:r>
            <a:r>
              <a:rPr lang="en-US" dirty="0" smtClean="0"/>
              <a:t>).</a:t>
            </a:r>
          </a:p>
          <a:p>
            <a:pPr algn="just"/>
            <a:endParaRPr lang="en-US" dirty="0"/>
          </a:p>
        </p:txBody>
      </p:sp>
      <p:sp>
        <p:nvSpPr>
          <p:cNvPr id="4" name="Slide Number Placeholder 3"/>
          <p:cNvSpPr>
            <a:spLocks noGrp="1"/>
          </p:cNvSpPr>
          <p:nvPr>
            <p:ph type="sldNum" sz="quarter" idx="12"/>
          </p:nvPr>
        </p:nvSpPr>
        <p:spPr/>
        <p:txBody>
          <a:bodyPr/>
          <a:lstStyle/>
          <a:p>
            <a:fld id="{3FCAF691-C30B-4477-A4FB-AFF7F164B000}" type="slidenum">
              <a:rPr lang="en-IN" smtClean="0"/>
              <a:t>48</a:t>
            </a:fld>
            <a:endParaRPr lang="en-IN"/>
          </a:p>
        </p:txBody>
      </p:sp>
      <p:sp>
        <p:nvSpPr>
          <p:cNvPr id="5" name="Rectangle 4"/>
          <p:cNvSpPr/>
          <p:nvPr/>
        </p:nvSpPr>
        <p:spPr>
          <a:xfrm>
            <a:off x="0" y="488933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5220123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RegTech</a:t>
            </a:r>
            <a:r>
              <a:rPr lang="en-IN" dirty="0"/>
              <a:t> Universe</a:t>
            </a:r>
            <a:br>
              <a:rPr lang="en-IN" dirty="0"/>
            </a:br>
            <a:endParaRPr lang="en-IN" dirty="0"/>
          </a:p>
        </p:txBody>
      </p:sp>
      <p:pic>
        <p:nvPicPr>
          <p:cNvPr id="5" name="Content Placeholder 4"/>
          <p:cNvPicPr>
            <a:picLocks noGrp="1" noChangeAspect="1"/>
          </p:cNvPicPr>
          <p:nvPr>
            <p:ph idx="1"/>
          </p:nvPr>
        </p:nvPicPr>
        <p:blipFill rotWithShape="1">
          <a:blip r:embed="rId2"/>
          <a:srcRect l="12184" t="49258" r="1753" b="14072"/>
          <a:stretch/>
        </p:blipFill>
        <p:spPr>
          <a:xfrm>
            <a:off x="470361" y="1746298"/>
            <a:ext cx="7917369" cy="1897553"/>
          </a:xfrm>
          <a:prstGeom prst="rect">
            <a:avLst/>
          </a:prstGeom>
        </p:spPr>
      </p:pic>
      <p:sp>
        <p:nvSpPr>
          <p:cNvPr id="4" name="Slide Number Placeholder 3"/>
          <p:cNvSpPr>
            <a:spLocks noGrp="1"/>
          </p:cNvSpPr>
          <p:nvPr>
            <p:ph type="sldNum" sz="quarter" idx="12"/>
          </p:nvPr>
        </p:nvSpPr>
        <p:spPr/>
        <p:txBody>
          <a:bodyPr/>
          <a:lstStyle/>
          <a:p>
            <a:fld id="{3FCAF691-C30B-4477-A4FB-AFF7F164B000}" type="slidenum">
              <a:rPr lang="en-IN" smtClean="0"/>
              <a:t>49</a:t>
            </a:fld>
            <a:endParaRPr lang="en-IN"/>
          </a:p>
        </p:txBody>
      </p:sp>
      <p:sp>
        <p:nvSpPr>
          <p:cNvPr id="6" name="Rectangle 5"/>
          <p:cNvSpPr/>
          <p:nvPr/>
        </p:nvSpPr>
        <p:spPr>
          <a:xfrm>
            <a:off x="0" y="488933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278867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9915"/>
          </a:xfrm>
        </p:spPr>
        <p:txBody>
          <a:bodyPr>
            <a:normAutofit fontScale="90000"/>
          </a:bodyPr>
          <a:lstStyle/>
          <a:p>
            <a:r>
              <a:rPr lang="en-US" sz="3600" b="1" dirty="0" smtClean="0"/>
              <a:t>				Unit 1 Contents</a:t>
            </a:r>
            <a:endParaRPr lang="en-IN" dirty="0"/>
          </a:p>
        </p:txBody>
      </p:sp>
      <p:sp>
        <p:nvSpPr>
          <p:cNvPr id="3" name="Content Placeholder 2"/>
          <p:cNvSpPr>
            <a:spLocks noGrp="1"/>
          </p:cNvSpPr>
          <p:nvPr>
            <p:ph idx="1"/>
          </p:nvPr>
        </p:nvSpPr>
        <p:spPr>
          <a:xfrm>
            <a:off x="518647" y="475443"/>
            <a:ext cx="7886700" cy="4291819"/>
          </a:xfrm>
        </p:spPr>
        <p:txBody>
          <a:bodyPr>
            <a:noAutofit/>
          </a:bodyPr>
          <a:lstStyle/>
          <a:p>
            <a:pPr marL="0" indent="0">
              <a:buNone/>
            </a:pPr>
            <a:r>
              <a:rPr lang="en-US" sz="1200" dirty="0" smtClean="0"/>
              <a:t>Part A :</a:t>
            </a:r>
          </a:p>
          <a:p>
            <a:r>
              <a:rPr lang="en-US" sz="1200" dirty="0" smtClean="0"/>
              <a:t>Introduction</a:t>
            </a:r>
            <a:r>
              <a:rPr lang="en-US" sz="1200" dirty="0"/>
              <a:t>, </a:t>
            </a:r>
            <a:endParaRPr lang="en-US" sz="1200" dirty="0" smtClean="0"/>
          </a:p>
          <a:p>
            <a:r>
              <a:rPr lang="en-US" sz="1200" dirty="0" smtClean="0"/>
              <a:t>Financial </a:t>
            </a:r>
            <a:r>
              <a:rPr lang="en-US" sz="1200" dirty="0"/>
              <a:t>Services </a:t>
            </a:r>
          </a:p>
          <a:p>
            <a:r>
              <a:rPr lang="en-US" sz="1200" dirty="0" smtClean="0"/>
              <a:t> </a:t>
            </a:r>
            <a:r>
              <a:rPr lang="en-US" sz="1200" dirty="0"/>
              <a:t>Fintech: Introduction, </a:t>
            </a:r>
            <a:endParaRPr lang="en-US" sz="1200" dirty="0" smtClean="0"/>
          </a:p>
          <a:p>
            <a:r>
              <a:rPr lang="en-US" sz="1200" dirty="0" smtClean="0"/>
              <a:t>Changing </a:t>
            </a:r>
            <a:r>
              <a:rPr lang="en-US" sz="1200" dirty="0"/>
              <a:t>Environment, </a:t>
            </a:r>
            <a:endParaRPr lang="en-US" sz="1200" dirty="0" smtClean="0"/>
          </a:p>
          <a:p>
            <a:r>
              <a:rPr lang="en-US" sz="1200" dirty="0" smtClean="0"/>
              <a:t>Customer </a:t>
            </a:r>
            <a:r>
              <a:rPr lang="en-US" sz="1200" dirty="0"/>
              <a:t>Centricity, </a:t>
            </a:r>
            <a:endParaRPr lang="en-US" sz="1200" dirty="0" smtClean="0"/>
          </a:p>
          <a:p>
            <a:pPr marL="0" indent="0">
              <a:buNone/>
            </a:pPr>
            <a:r>
              <a:rPr lang="en-US" sz="1200" dirty="0" smtClean="0">
                <a:solidFill>
                  <a:schemeClr val="bg1">
                    <a:lumMod val="75000"/>
                  </a:schemeClr>
                </a:solidFill>
              </a:rPr>
              <a:t>Part B</a:t>
            </a:r>
          </a:p>
          <a:p>
            <a:r>
              <a:rPr lang="en-US" sz="1200" dirty="0" smtClean="0">
                <a:solidFill>
                  <a:schemeClr val="bg1">
                    <a:lumMod val="75000"/>
                  </a:schemeClr>
                </a:solidFill>
              </a:rPr>
              <a:t>Digital Transformation</a:t>
            </a:r>
          </a:p>
          <a:p>
            <a:r>
              <a:rPr lang="en-US" sz="1200" dirty="0" smtClean="0">
                <a:solidFill>
                  <a:schemeClr val="bg1">
                    <a:lumMod val="75000"/>
                  </a:schemeClr>
                </a:solidFill>
              </a:rPr>
              <a:t> </a:t>
            </a:r>
            <a:r>
              <a:rPr lang="en-US" sz="1200" dirty="0">
                <a:solidFill>
                  <a:schemeClr val="bg1">
                    <a:lumMod val="75000"/>
                  </a:schemeClr>
                </a:solidFill>
              </a:rPr>
              <a:t>Definition of </a:t>
            </a:r>
            <a:r>
              <a:rPr lang="en-US" sz="1200" dirty="0" smtClean="0">
                <a:solidFill>
                  <a:schemeClr val="bg1">
                    <a:lumMod val="75000"/>
                  </a:schemeClr>
                </a:solidFill>
              </a:rPr>
              <a:t>Fintech</a:t>
            </a:r>
          </a:p>
          <a:p>
            <a:r>
              <a:rPr lang="en-US" sz="1200" dirty="0" smtClean="0">
                <a:solidFill>
                  <a:schemeClr val="bg1">
                    <a:lumMod val="75000"/>
                  </a:schemeClr>
                </a:solidFill>
              </a:rPr>
              <a:t>History </a:t>
            </a:r>
            <a:r>
              <a:rPr lang="en-US" sz="1200" dirty="0">
                <a:solidFill>
                  <a:schemeClr val="bg1">
                    <a:lumMod val="75000"/>
                  </a:schemeClr>
                </a:solidFill>
              </a:rPr>
              <a:t>of </a:t>
            </a:r>
            <a:r>
              <a:rPr lang="en-US" sz="1200" dirty="0" smtClean="0">
                <a:solidFill>
                  <a:schemeClr val="bg1">
                    <a:lumMod val="75000"/>
                  </a:schemeClr>
                </a:solidFill>
              </a:rPr>
              <a:t>Fintech</a:t>
            </a:r>
          </a:p>
          <a:p>
            <a:r>
              <a:rPr lang="en-US" sz="1200" dirty="0" smtClean="0">
                <a:solidFill>
                  <a:schemeClr val="bg1">
                    <a:lumMod val="75000"/>
                  </a:schemeClr>
                </a:solidFill>
              </a:rPr>
              <a:t>Fintech stages</a:t>
            </a:r>
          </a:p>
          <a:p>
            <a:r>
              <a:rPr lang="en-US" sz="1200" dirty="0" smtClean="0">
                <a:solidFill>
                  <a:schemeClr val="bg1">
                    <a:lumMod val="75000"/>
                  </a:schemeClr>
                </a:solidFill>
              </a:rPr>
              <a:t>An </a:t>
            </a:r>
            <a:r>
              <a:rPr lang="en-US" sz="1200" dirty="0">
                <a:solidFill>
                  <a:schemeClr val="bg1">
                    <a:lumMod val="75000"/>
                  </a:schemeClr>
                </a:solidFill>
              </a:rPr>
              <a:t>Overview of Fintech Initiatives Around the </a:t>
            </a:r>
            <a:r>
              <a:rPr lang="en-US" sz="1200" dirty="0" smtClean="0">
                <a:solidFill>
                  <a:schemeClr val="bg1">
                    <a:lumMod val="75000"/>
                  </a:schemeClr>
                </a:solidFill>
              </a:rPr>
              <a:t>World</a:t>
            </a:r>
          </a:p>
          <a:p>
            <a:pPr marL="0" indent="0">
              <a:buNone/>
            </a:pPr>
            <a:r>
              <a:rPr lang="en-US" sz="1200" dirty="0" smtClean="0">
                <a:solidFill>
                  <a:schemeClr val="bg1">
                    <a:lumMod val="75000"/>
                  </a:schemeClr>
                </a:solidFill>
              </a:rPr>
              <a:t>Part C</a:t>
            </a:r>
          </a:p>
          <a:p>
            <a:r>
              <a:rPr lang="en-US" sz="1200" dirty="0" smtClean="0">
                <a:solidFill>
                  <a:schemeClr val="bg1">
                    <a:lumMod val="75000"/>
                  </a:schemeClr>
                </a:solidFill>
              </a:rPr>
              <a:t>Ecosystems</a:t>
            </a:r>
            <a:r>
              <a:rPr lang="en-US" sz="1200" dirty="0">
                <a:solidFill>
                  <a:schemeClr val="bg1">
                    <a:lumMod val="75000"/>
                  </a:schemeClr>
                </a:solidFill>
              </a:rPr>
              <a:t>, </a:t>
            </a:r>
            <a:endParaRPr lang="en-US" sz="1200" dirty="0" smtClean="0">
              <a:solidFill>
                <a:schemeClr val="bg1">
                  <a:lumMod val="75000"/>
                </a:schemeClr>
              </a:solidFill>
            </a:endParaRPr>
          </a:p>
          <a:p>
            <a:r>
              <a:rPr lang="en-US" sz="1200" dirty="0" smtClean="0">
                <a:solidFill>
                  <a:schemeClr val="bg1">
                    <a:lumMod val="75000"/>
                  </a:schemeClr>
                </a:solidFill>
              </a:rPr>
              <a:t>Ranking </a:t>
            </a:r>
            <a:r>
              <a:rPr lang="en-US" sz="1200" dirty="0">
                <a:solidFill>
                  <a:schemeClr val="bg1">
                    <a:lumMod val="75000"/>
                  </a:schemeClr>
                </a:solidFill>
              </a:rPr>
              <a:t>National Ecosystems, </a:t>
            </a:r>
            <a:endParaRPr lang="en-US" sz="1200" dirty="0" smtClean="0">
              <a:solidFill>
                <a:schemeClr val="bg1">
                  <a:lumMod val="75000"/>
                </a:schemeClr>
              </a:solidFill>
            </a:endParaRPr>
          </a:p>
          <a:p>
            <a:r>
              <a:rPr lang="en-US" sz="1200" dirty="0" smtClean="0">
                <a:solidFill>
                  <a:schemeClr val="bg1">
                    <a:lumMod val="75000"/>
                  </a:schemeClr>
                </a:solidFill>
              </a:rPr>
              <a:t>Downsides </a:t>
            </a:r>
            <a:r>
              <a:rPr lang="en-US" sz="1200" dirty="0">
                <a:solidFill>
                  <a:schemeClr val="bg1">
                    <a:lumMod val="75000"/>
                  </a:schemeClr>
                </a:solidFill>
              </a:rPr>
              <a:t>of Disruptive Fintech Initiatives. </a:t>
            </a:r>
            <a:endParaRPr lang="en-IN" sz="1200"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3FCAF691-C30B-4477-A4FB-AFF7F164B000}" type="slidenum">
              <a:rPr lang="en-IN" smtClean="0"/>
              <a:t>5</a:t>
            </a:fld>
            <a:endParaRPr lang="en-IN"/>
          </a:p>
        </p:txBody>
      </p:sp>
      <p:sp>
        <p:nvSpPr>
          <p:cNvPr id="5" name="Rectangle 4"/>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8346842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6279" y="403715"/>
            <a:ext cx="6112188" cy="4451400"/>
          </a:xfrm>
          <a:prstGeom prst="rect">
            <a:avLst/>
          </a:prstGeom>
          <a:blipFill>
            <a:blip r:embed="rId2" cstate="print"/>
            <a:stretch>
              <a:fillRect/>
            </a:stretch>
          </a:blipFill>
        </p:spPr>
        <p:txBody>
          <a:bodyPr wrap="square" lIns="0" tIns="0" rIns="0" bIns="0" rtlCol="0"/>
          <a:lstStyle/>
          <a:p>
            <a:endParaRPr sz="637"/>
          </a:p>
        </p:txBody>
      </p:sp>
      <p:sp>
        <p:nvSpPr>
          <p:cNvPr id="4" name="Title 3"/>
          <p:cNvSpPr>
            <a:spLocks noGrp="1"/>
          </p:cNvSpPr>
          <p:nvPr>
            <p:ph type="title"/>
          </p:nvPr>
        </p:nvSpPr>
        <p:spPr>
          <a:xfrm>
            <a:off x="958850" y="129910"/>
            <a:ext cx="7886700" cy="273805"/>
          </a:xfrm>
        </p:spPr>
        <p:txBody>
          <a:bodyPr>
            <a:normAutofit fontScale="90000"/>
          </a:bodyPr>
          <a:lstStyle/>
          <a:p>
            <a:r>
              <a:rPr lang="en-US" u="sng" dirty="0" smtClean="0"/>
              <a:t>Regulation Tech</a:t>
            </a:r>
            <a:endParaRPr lang="en-IN"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3" name="Slide Number Placeholder 2"/>
          <p:cNvSpPr>
            <a:spLocks noGrp="1"/>
          </p:cNvSpPr>
          <p:nvPr>
            <p:ph type="sldNum" sz="quarter" idx="12"/>
          </p:nvPr>
        </p:nvSpPr>
        <p:spPr/>
        <p:txBody>
          <a:bodyPr/>
          <a:lstStyle/>
          <a:p>
            <a:fld id="{3FCAF691-C30B-4477-A4FB-AFF7F164B000}" type="slidenum">
              <a:rPr lang="en-IN" smtClean="0"/>
              <a:t>50</a:t>
            </a:fld>
            <a:endParaRPr lang="en-IN"/>
          </a:p>
        </p:txBody>
      </p:sp>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41594458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30553"/>
          </a:xfrm>
        </p:spPr>
        <p:txBody>
          <a:bodyPr/>
          <a:lstStyle/>
          <a:p>
            <a:r>
              <a:rPr lang="en-US" dirty="0"/>
              <a:t>Fintech stages</a:t>
            </a:r>
            <a:endParaRPr lang="en-IN" dirty="0"/>
          </a:p>
        </p:txBody>
      </p:sp>
      <p:sp>
        <p:nvSpPr>
          <p:cNvPr id="3" name="Content Placeholder 2"/>
          <p:cNvSpPr>
            <a:spLocks noGrp="1"/>
          </p:cNvSpPr>
          <p:nvPr>
            <p:ph idx="1"/>
          </p:nvPr>
        </p:nvSpPr>
        <p:spPr>
          <a:xfrm>
            <a:off x="628650" y="996902"/>
            <a:ext cx="7886700" cy="3635821"/>
          </a:xfrm>
        </p:spPr>
        <p:txBody>
          <a:bodyPr/>
          <a:lstStyle/>
          <a:p>
            <a:r>
              <a:rPr lang="en-US" dirty="0" smtClean="0"/>
              <a:t>The </a:t>
            </a:r>
            <a:r>
              <a:rPr lang="en-US" dirty="0"/>
              <a:t>period of </a:t>
            </a:r>
            <a:r>
              <a:rPr lang="en-US" dirty="0" err="1"/>
              <a:t>fintech</a:t>
            </a:r>
            <a:r>
              <a:rPr lang="en-US" dirty="0"/>
              <a:t> 1.0</a:t>
            </a:r>
            <a:r>
              <a:rPr lang="en-US" dirty="0" smtClean="0"/>
              <a:t>.(</a:t>
            </a:r>
            <a:r>
              <a:rPr lang="en-IN" dirty="0"/>
              <a:t>around 1866 to 1967</a:t>
            </a:r>
            <a:r>
              <a:rPr lang="en-US" dirty="0" smtClean="0"/>
              <a:t>)</a:t>
            </a:r>
            <a:endParaRPr lang="en-IN" dirty="0"/>
          </a:p>
          <a:p>
            <a:r>
              <a:rPr lang="en-US" dirty="0"/>
              <a:t>1967, the development of digital </a:t>
            </a:r>
            <a:r>
              <a:rPr lang="en-US" dirty="0" smtClean="0"/>
              <a:t>technology.</a:t>
            </a:r>
          </a:p>
          <a:p>
            <a:r>
              <a:rPr lang="en-US" dirty="0" smtClean="0"/>
              <a:t>1987 </a:t>
            </a:r>
            <a:r>
              <a:rPr lang="en-US" dirty="0"/>
              <a:t>at the latest, </a:t>
            </a:r>
            <a:r>
              <a:rPr lang="en-US" dirty="0" smtClean="0"/>
              <a:t>not </a:t>
            </a:r>
            <a:r>
              <a:rPr lang="en-US" dirty="0"/>
              <a:t>only highly globalized, but also digitized. This period of </a:t>
            </a:r>
            <a:r>
              <a:rPr lang="en-US" dirty="0" err="1"/>
              <a:t>fintech</a:t>
            </a:r>
            <a:r>
              <a:rPr lang="en-US" dirty="0"/>
              <a:t> 2.0 continued until </a:t>
            </a:r>
            <a:r>
              <a:rPr lang="en-US" dirty="0" smtClean="0"/>
              <a:t>2008.</a:t>
            </a:r>
          </a:p>
          <a:p>
            <a:r>
              <a:rPr lang="en-US" dirty="0"/>
              <a:t>Since 2008, a new stage has started (</a:t>
            </a:r>
            <a:r>
              <a:rPr lang="en-US" dirty="0" err="1"/>
              <a:t>fintech</a:t>
            </a:r>
            <a:r>
              <a:rPr lang="en-US" dirty="0"/>
              <a:t> 3.0</a:t>
            </a:r>
            <a:r>
              <a:rPr lang="en-US" dirty="0" smtClean="0"/>
              <a:t>).</a:t>
            </a:r>
          </a:p>
          <a:p>
            <a:r>
              <a:rPr lang="en-US" dirty="0"/>
              <a:t>Nowadays, industry 4.0 is a vision of an increased connection between physical and virtual industrial </a:t>
            </a:r>
            <a:r>
              <a:rPr lang="en-US" dirty="0" smtClean="0"/>
              <a:t>machines.</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51</a:t>
            </a:fld>
            <a:endParaRPr lang="en-IN"/>
          </a:p>
        </p:txBody>
      </p:sp>
      <p:sp>
        <p:nvSpPr>
          <p:cNvPr id="5" name="Rectangle 4"/>
          <p:cNvSpPr/>
          <p:nvPr/>
        </p:nvSpPr>
        <p:spPr>
          <a:xfrm>
            <a:off x="0" y="488933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
            <a:ext cx="724623" cy="819345"/>
          </a:xfrm>
          <a:prstGeom prst="rect">
            <a:avLst/>
          </a:prstGeom>
        </p:spPr>
      </p:pic>
    </p:spTree>
    <p:extLst>
      <p:ext uri="{BB962C8B-B14F-4D97-AF65-F5344CB8AC3E}">
        <p14:creationId xmlns:p14="http://schemas.microsoft.com/office/powerpoint/2010/main" val="10087277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781" y="112012"/>
            <a:ext cx="7886700" cy="201598"/>
          </a:xfrm>
        </p:spPr>
        <p:txBody>
          <a:bodyPr>
            <a:normAutofit fontScale="90000"/>
          </a:bodyPr>
          <a:lstStyle/>
          <a:p>
            <a:r>
              <a:rPr lang="en-IN" sz="3200" b="1" dirty="0"/>
              <a:t>To be continued in next session</a:t>
            </a:r>
            <a:endParaRPr lang="en-IN" dirty="0"/>
          </a:p>
        </p:txBody>
      </p:sp>
      <p:sp>
        <p:nvSpPr>
          <p:cNvPr id="3" name="Content Placeholder 2"/>
          <p:cNvSpPr>
            <a:spLocks noGrp="1"/>
          </p:cNvSpPr>
          <p:nvPr>
            <p:ph idx="1"/>
          </p:nvPr>
        </p:nvSpPr>
        <p:spPr>
          <a:xfrm>
            <a:off x="518647" y="475443"/>
            <a:ext cx="7886700" cy="4291819"/>
          </a:xfrm>
        </p:spPr>
        <p:txBody>
          <a:bodyPr>
            <a:noAutofit/>
          </a:bodyPr>
          <a:lstStyle/>
          <a:p>
            <a:r>
              <a:rPr lang="en-US" sz="1100" dirty="0" smtClean="0">
                <a:solidFill>
                  <a:schemeClr val="bg1">
                    <a:lumMod val="75000"/>
                  </a:schemeClr>
                </a:solidFill>
              </a:rPr>
              <a:t>Part A :</a:t>
            </a:r>
          </a:p>
          <a:p>
            <a:r>
              <a:rPr lang="en-US" sz="1100" dirty="0" smtClean="0">
                <a:solidFill>
                  <a:schemeClr val="bg1">
                    <a:lumMod val="75000"/>
                  </a:schemeClr>
                </a:solidFill>
              </a:rPr>
              <a:t>Introduction</a:t>
            </a:r>
            <a:r>
              <a:rPr lang="en-US" sz="1100" dirty="0">
                <a:solidFill>
                  <a:schemeClr val="bg1">
                    <a:lumMod val="75000"/>
                  </a:schemeClr>
                </a:solidFill>
              </a:rPr>
              <a:t>, </a:t>
            </a:r>
            <a:endParaRPr lang="en-US" sz="1100" dirty="0" smtClean="0">
              <a:solidFill>
                <a:schemeClr val="bg1">
                  <a:lumMod val="75000"/>
                </a:schemeClr>
              </a:solidFill>
            </a:endParaRPr>
          </a:p>
          <a:p>
            <a:r>
              <a:rPr lang="en-US" sz="1100" dirty="0" smtClean="0">
                <a:solidFill>
                  <a:schemeClr val="bg1">
                    <a:lumMod val="75000"/>
                  </a:schemeClr>
                </a:solidFill>
              </a:rPr>
              <a:t>Financial </a:t>
            </a:r>
            <a:r>
              <a:rPr lang="en-US" sz="1100" dirty="0">
                <a:solidFill>
                  <a:schemeClr val="bg1">
                    <a:lumMod val="75000"/>
                  </a:schemeClr>
                </a:solidFill>
              </a:rPr>
              <a:t>Services </a:t>
            </a:r>
          </a:p>
          <a:p>
            <a:r>
              <a:rPr lang="en-US" sz="1100" dirty="0" smtClean="0">
                <a:solidFill>
                  <a:schemeClr val="bg1">
                    <a:lumMod val="75000"/>
                  </a:schemeClr>
                </a:solidFill>
              </a:rPr>
              <a:t> </a:t>
            </a:r>
            <a:r>
              <a:rPr lang="en-US" sz="1100" dirty="0">
                <a:solidFill>
                  <a:schemeClr val="bg1">
                    <a:lumMod val="75000"/>
                  </a:schemeClr>
                </a:solidFill>
              </a:rPr>
              <a:t>Fintech: Introduction, </a:t>
            </a:r>
            <a:endParaRPr lang="en-US" sz="1100" dirty="0" smtClean="0">
              <a:solidFill>
                <a:schemeClr val="bg1">
                  <a:lumMod val="75000"/>
                </a:schemeClr>
              </a:solidFill>
            </a:endParaRPr>
          </a:p>
          <a:p>
            <a:r>
              <a:rPr lang="en-US" sz="1100" dirty="0" smtClean="0">
                <a:solidFill>
                  <a:schemeClr val="bg1">
                    <a:lumMod val="75000"/>
                  </a:schemeClr>
                </a:solidFill>
              </a:rPr>
              <a:t>Changing </a:t>
            </a:r>
            <a:r>
              <a:rPr lang="en-US" sz="1100" dirty="0">
                <a:solidFill>
                  <a:schemeClr val="bg1">
                    <a:lumMod val="75000"/>
                  </a:schemeClr>
                </a:solidFill>
              </a:rPr>
              <a:t>Environment, </a:t>
            </a:r>
            <a:endParaRPr lang="en-US" sz="1100" dirty="0" smtClean="0">
              <a:solidFill>
                <a:schemeClr val="bg1">
                  <a:lumMod val="75000"/>
                </a:schemeClr>
              </a:solidFill>
            </a:endParaRPr>
          </a:p>
          <a:p>
            <a:r>
              <a:rPr lang="en-US" sz="1100" dirty="0" smtClean="0">
                <a:solidFill>
                  <a:schemeClr val="bg1">
                    <a:lumMod val="75000"/>
                  </a:schemeClr>
                </a:solidFill>
              </a:rPr>
              <a:t>Customer </a:t>
            </a:r>
            <a:r>
              <a:rPr lang="en-US" sz="1100" dirty="0">
                <a:solidFill>
                  <a:schemeClr val="bg1">
                    <a:lumMod val="75000"/>
                  </a:schemeClr>
                </a:solidFill>
              </a:rPr>
              <a:t>Centricity, </a:t>
            </a:r>
            <a:endParaRPr lang="en-US" sz="1100" dirty="0" smtClean="0">
              <a:solidFill>
                <a:schemeClr val="bg1">
                  <a:lumMod val="75000"/>
                </a:schemeClr>
              </a:solidFill>
            </a:endParaRPr>
          </a:p>
          <a:p>
            <a:pPr marL="0" indent="0">
              <a:buNone/>
            </a:pPr>
            <a:r>
              <a:rPr lang="en-US" sz="1100" dirty="0" smtClean="0">
                <a:solidFill>
                  <a:schemeClr val="bg1">
                    <a:lumMod val="75000"/>
                  </a:schemeClr>
                </a:solidFill>
              </a:rPr>
              <a:t>Part B</a:t>
            </a:r>
          </a:p>
          <a:p>
            <a:r>
              <a:rPr lang="en-US" sz="1100" dirty="0" smtClean="0">
                <a:solidFill>
                  <a:schemeClr val="bg1">
                    <a:lumMod val="75000"/>
                  </a:schemeClr>
                </a:solidFill>
              </a:rPr>
              <a:t>Digital Transformation</a:t>
            </a:r>
          </a:p>
          <a:p>
            <a:r>
              <a:rPr lang="en-US" sz="1100" dirty="0" smtClean="0">
                <a:solidFill>
                  <a:schemeClr val="bg1">
                    <a:lumMod val="75000"/>
                  </a:schemeClr>
                </a:solidFill>
              </a:rPr>
              <a:t> </a:t>
            </a:r>
            <a:r>
              <a:rPr lang="en-US" sz="1100" dirty="0">
                <a:solidFill>
                  <a:schemeClr val="bg1">
                    <a:lumMod val="75000"/>
                  </a:schemeClr>
                </a:solidFill>
              </a:rPr>
              <a:t>Definition of </a:t>
            </a:r>
            <a:r>
              <a:rPr lang="en-US" sz="1100" dirty="0" smtClean="0">
                <a:solidFill>
                  <a:schemeClr val="bg1">
                    <a:lumMod val="75000"/>
                  </a:schemeClr>
                </a:solidFill>
              </a:rPr>
              <a:t>Fintech</a:t>
            </a:r>
          </a:p>
          <a:p>
            <a:r>
              <a:rPr lang="en-US" sz="1100" dirty="0" smtClean="0">
                <a:solidFill>
                  <a:schemeClr val="bg1">
                    <a:lumMod val="75000"/>
                  </a:schemeClr>
                </a:solidFill>
              </a:rPr>
              <a:t>History </a:t>
            </a:r>
            <a:r>
              <a:rPr lang="en-US" sz="1100" dirty="0">
                <a:solidFill>
                  <a:schemeClr val="bg1">
                    <a:lumMod val="75000"/>
                  </a:schemeClr>
                </a:solidFill>
              </a:rPr>
              <a:t>of </a:t>
            </a:r>
            <a:r>
              <a:rPr lang="en-US" sz="1100" dirty="0" smtClean="0">
                <a:solidFill>
                  <a:schemeClr val="bg1">
                    <a:lumMod val="75000"/>
                  </a:schemeClr>
                </a:solidFill>
              </a:rPr>
              <a:t>Fintech</a:t>
            </a:r>
          </a:p>
          <a:p>
            <a:r>
              <a:rPr lang="en-US" sz="1100" dirty="0" smtClean="0">
                <a:solidFill>
                  <a:schemeClr val="bg1">
                    <a:lumMod val="75000"/>
                  </a:schemeClr>
                </a:solidFill>
              </a:rPr>
              <a:t>Fintech stages</a:t>
            </a:r>
          </a:p>
          <a:p>
            <a:r>
              <a:rPr lang="en-US" sz="1100" dirty="0" smtClean="0">
                <a:solidFill>
                  <a:schemeClr val="bg1">
                    <a:lumMod val="75000"/>
                  </a:schemeClr>
                </a:solidFill>
              </a:rPr>
              <a:t>An </a:t>
            </a:r>
            <a:r>
              <a:rPr lang="en-US" sz="1100" dirty="0">
                <a:solidFill>
                  <a:schemeClr val="bg1">
                    <a:lumMod val="75000"/>
                  </a:schemeClr>
                </a:solidFill>
              </a:rPr>
              <a:t>Overview of Fintech Initiatives Around the </a:t>
            </a:r>
            <a:r>
              <a:rPr lang="en-US" sz="1100" dirty="0" smtClean="0">
                <a:solidFill>
                  <a:schemeClr val="bg1">
                    <a:lumMod val="75000"/>
                  </a:schemeClr>
                </a:solidFill>
              </a:rPr>
              <a:t>World</a:t>
            </a:r>
          </a:p>
          <a:p>
            <a:pPr marL="0" indent="0">
              <a:buNone/>
            </a:pPr>
            <a:r>
              <a:rPr lang="en-US" sz="1100" dirty="0" smtClean="0"/>
              <a:t>Part C</a:t>
            </a:r>
          </a:p>
          <a:p>
            <a:r>
              <a:rPr lang="en-US" sz="1100" dirty="0" smtClean="0"/>
              <a:t>Ecosystems</a:t>
            </a:r>
            <a:r>
              <a:rPr lang="en-US" sz="1100" dirty="0"/>
              <a:t>, </a:t>
            </a:r>
            <a:endParaRPr lang="en-US" sz="1100" dirty="0" smtClean="0"/>
          </a:p>
          <a:p>
            <a:r>
              <a:rPr lang="en-US" sz="1100" dirty="0" smtClean="0"/>
              <a:t>Ranking </a:t>
            </a:r>
            <a:r>
              <a:rPr lang="en-US" sz="1100" dirty="0"/>
              <a:t>National Ecosystems, </a:t>
            </a:r>
            <a:endParaRPr lang="en-US" sz="1100" dirty="0" smtClean="0"/>
          </a:p>
          <a:p>
            <a:r>
              <a:rPr lang="en-US" sz="1100" dirty="0" smtClean="0"/>
              <a:t>Downsides </a:t>
            </a:r>
            <a:r>
              <a:rPr lang="en-US" sz="1100" dirty="0"/>
              <a:t>of Disruptive Fintech Initiatives. </a:t>
            </a:r>
            <a:endParaRPr lang="en-IN" sz="1100" dirty="0"/>
          </a:p>
        </p:txBody>
      </p:sp>
      <p:sp>
        <p:nvSpPr>
          <p:cNvPr id="4" name="Slide Number Placeholder 3"/>
          <p:cNvSpPr>
            <a:spLocks noGrp="1"/>
          </p:cNvSpPr>
          <p:nvPr>
            <p:ph type="sldNum" sz="quarter" idx="12"/>
          </p:nvPr>
        </p:nvSpPr>
        <p:spPr/>
        <p:txBody>
          <a:bodyPr/>
          <a:lstStyle/>
          <a:p>
            <a:fld id="{3FCAF691-C30B-4477-A4FB-AFF7F164B000}" type="slidenum">
              <a:rPr lang="en-IN" smtClean="0"/>
              <a:t>52</a:t>
            </a:fld>
            <a:endParaRPr lang="en-IN"/>
          </a:p>
        </p:txBody>
      </p:sp>
      <p:sp>
        <p:nvSpPr>
          <p:cNvPr id="5" name="Rectangle 4"/>
          <p:cNvSpPr/>
          <p:nvPr/>
        </p:nvSpPr>
        <p:spPr>
          <a:xfrm>
            <a:off x="0" y="488933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
            <a:ext cx="724623" cy="819345"/>
          </a:xfrm>
          <a:prstGeom prst="rect">
            <a:avLst/>
          </a:prstGeom>
        </p:spPr>
      </p:pic>
    </p:spTree>
    <p:extLst>
      <p:ext uri="{BB962C8B-B14F-4D97-AF65-F5344CB8AC3E}">
        <p14:creationId xmlns:p14="http://schemas.microsoft.com/office/powerpoint/2010/main" val="25618157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rotWithShape="1">
          <a:blip r:embed="rId2"/>
          <a:srcRect t="11113" b="7118"/>
          <a:stretch/>
        </p:blipFill>
        <p:spPr>
          <a:xfrm>
            <a:off x="1115276" y="1268016"/>
            <a:ext cx="5799665" cy="2667573"/>
          </a:xfrm>
          <a:prstGeom prst="rect">
            <a:avLst/>
          </a:prstGeom>
        </p:spPr>
      </p:pic>
      <p:sp>
        <p:nvSpPr>
          <p:cNvPr id="4" name="Slide Number Placeholder 3"/>
          <p:cNvSpPr>
            <a:spLocks noGrp="1"/>
          </p:cNvSpPr>
          <p:nvPr>
            <p:ph type="sldNum" sz="quarter" idx="12"/>
          </p:nvPr>
        </p:nvSpPr>
        <p:spPr/>
        <p:txBody>
          <a:bodyPr/>
          <a:lstStyle/>
          <a:p>
            <a:fld id="{3FCAF691-C30B-4477-A4FB-AFF7F164B000}" type="slidenum">
              <a:rPr lang="en-IN" smtClean="0"/>
              <a:t>53</a:t>
            </a:fld>
            <a:endParaRPr lang="en-IN"/>
          </a:p>
        </p:txBody>
      </p:sp>
    </p:spTree>
    <p:extLst>
      <p:ext uri="{BB962C8B-B14F-4D97-AF65-F5344CB8AC3E}">
        <p14:creationId xmlns:p14="http://schemas.microsoft.com/office/powerpoint/2010/main" val="2659050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40773" y="211753"/>
            <a:ext cx="7886700" cy="435663"/>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54</a:t>
            </a:fld>
            <a:endParaRPr lang="en-IN" sz="1200" b="1" dirty="0">
              <a:solidFill>
                <a:schemeClr val="tx1"/>
              </a:solidFill>
            </a:endParaRPr>
          </a:p>
        </p:txBody>
      </p:sp>
      <p:sp>
        <p:nvSpPr>
          <p:cNvPr id="8" name="Title 1"/>
          <p:cNvSpPr txBox="1">
            <a:spLocks/>
          </p:cNvSpPr>
          <p:nvPr/>
        </p:nvSpPr>
        <p:spPr>
          <a:xfrm>
            <a:off x="850230" y="211753"/>
            <a:ext cx="7910407" cy="351971"/>
          </a:xfrm>
          <a:prstGeom prst="rect">
            <a:avLst/>
          </a:prstGeom>
        </p:spPr>
        <p:txBody>
          <a:bodyPr vert="horz" lIns="68580" tIns="34290" rIns="68580" bIns="3429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cap="all" dirty="0">
                <a:solidFill>
                  <a:srgbClr val="2B2B2B"/>
                </a:solidFill>
                <a:latin typeface="Montserrat" panose="00000500000000000000" pitchFamily="2" charset="0"/>
              </a:rPr>
              <a:t>FINTECH </a:t>
            </a:r>
            <a:r>
              <a:rPr lang="en-US" b="1" cap="all" dirty="0" smtClean="0">
                <a:solidFill>
                  <a:srgbClr val="2B2B2B"/>
                </a:solidFill>
                <a:latin typeface="Montserrat" panose="00000500000000000000" pitchFamily="2" charset="0"/>
              </a:rPr>
              <a:t>ECOSYSTEM</a:t>
            </a:r>
            <a:endParaRPr lang="en-US" b="1" cap="all" dirty="0">
              <a:solidFill>
                <a:srgbClr val="2B2B2B"/>
              </a:solidFill>
              <a:latin typeface="Montserrat" panose="00000500000000000000" pitchFamily="2" charset="0"/>
            </a:endParaRPr>
          </a:p>
          <a:p>
            <a:endParaRPr lang="en-IN" u="sng" dirty="0"/>
          </a:p>
        </p:txBody>
      </p:sp>
      <p:sp>
        <p:nvSpPr>
          <p:cNvPr id="4" name="Rectangle 3"/>
          <p:cNvSpPr/>
          <p:nvPr/>
        </p:nvSpPr>
        <p:spPr>
          <a:xfrm>
            <a:off x="956351" y="1037057"/>
            <a:ext cx="7713261" cy="1938992"/>
          </a:xfrm>
          <a:prstGeom prst="rect">
            <a:avLst/>
          </a:prstGeom>
        </p:spPr>
        <p:txBody>
          <a:bodyPr wrap="square">
            <a:spAutoFit/>
          </a:bodyPr>
          <a:lstStyle/>
          <a:p>
            <a:pPr marL="285750" indent="-285750" algn="just">
              <a:buFont typeface="Arial" panose="020B0604020202020204" pitchFamily="34" charset="0"/>
              <a:buChar char="•"/>
            </a:pPr>
            <a:r>
              <a:rPr lang="en-US" sz="2400" dirty="0"/>
              <a:t>The consultancy company Ernst &amp; Young (EY) ranked the most relevant </a:t>
            </a:r>
            <a:r>
              <a:rPr lang="en-US" sz="2400" dirty="0" err="1"/>
              <a:t>fintech</a:t>
            </a:r>
            <a:r>
              <a:rPr lang="en-US" sz="2400" dirty="0"/>
              <a:t> ecosystems from a worldwide perspective. It identified four core ecosystem </a:t>
            </a:r>
            <a:r>
              <a:rPr lang="en-US" sz="2400" dirty="0" smtClean="0"/>
              <a:t>attributes, to </a:t>
            </a:r>
            <a:r>
              <a:rPr lang="en-US" sz="2400" dirty="0"/>
              <a:t>which it is necessary to add “solutions” as the fifth one: </a:t>
            </a:r>
            <a:endParaRPr lang="en-US" sz="2400" dirty="0" smtClean="0"/>
          </a:p>
          <a:p>
            <a:pPr marL="285750" indent="-285750" algn="just">
              <a:buFont typeface="Arial" panose="020B0604020202020204" pitchFamily="34" charset="0"/>
              <a:buChar char="•"/>
            </a:pPr>
            <a:r>
              <a:rPr lang="en-US" sz="2400" dirty="0" smtClean="0"/>
              <a:t>(</a:t>
            </a:r>
            <a:r>
              <a:rPr lang="en-US" sz="2400" dirty="0"/>
              <a:t>1) </a:t>
            </a:r>
            <a:r>
              <a:rPr lang="en-US" sz="2400" dirty="0" smtClean="0"/>
              <a:t>Demand (</a:t>
            </a:r>
            <a:r>
              <a:rPr lang="en-US" sz="2400" dirty="0"/>
              <a:t>2) </a:t>
            </a:r>
            <a:r>
              <a:rPr lang="en-US" sz="2400" dirty="0" smtClean="0"/>
              <a:t>Talent (</a:t>
            </a:r>
            <a:r>
              <a:rPr lang="en-US" sz="2400" dirty="0"/>
              <a:t>3) </a:t>
            </a:r>
            <a:r>
              <a:rPr lang="en-US" sz="2400" dirty="0" smtClean="0"/>
              <a:t>Capital (</a:t>
            </a:r>
            <a:r>
              <a:rPr lang="en-US" sz="2400" dirty="0"/>
              <a:t>4) </a:t>
            </a:r>
            <a:r>
              <a:rPr lang="en-US" sz="2400" dirty="0" smtClean="0"/>
              <a:t>Policy (</a:t>
            </a:r>
            <a:r>
              <a:rPr lang="en-US" sz="2400" dirty="0"/>
              <a:t>5) </a:t>
            </a:r>
            <a:r>
              <a:rPr lang="en-US" sz="2400" dirty="0" smtClean="0"/>
              <a:t>Solutions</a:t>
            </a:r>
            <a:endParaRPr lang="en-US" sz="2400" b="0" i="0" dirty="0">
              <a:effectLst/>
              <a:latin typeface="Montserrat" panose="00000500000000000000" pitchFamily="2" charset="0"/>
            </a:endParaRPr>
          </a:p>
        </p:txBody>
      </p:sp>
      <p:sp>
        <p:nvSpPr>
          <p:cNvPr id="12" name="Rectangle 11"/>
          <p:cNvSpPr/>
          <p:nvPr/>
        </p:nvSpPr>
        <p:spPr>
          <a:xfrm>
            <a:off x="23354" y="4839803"/>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8147664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cap="all" dirty="0">
                <a:solidFill>
                  <a:srgbClr val="2B2B2B"/>
                </a:solidFill>
                <a:latin typeface="Montserrat" panose="00000500000000000000" pitchFamily="2" charset="0"/>
              </a:rPr>
              <a:t>FINTECH </a:t>
            </a:r>
            <a:r>
              <a:rPr lang="en-US" b="1" cap="all" dirty="0" smtClean="0">
                <a:solidFill>
                  <a:srgbClr val="2B2B2B"/>
                </a:solidFill>
                <a:latin typeface="Montserrat" panose="00000500000000000000" pitchFamily="2" charset="0"/>
              </a:rPr>
              <a:t>ECOSYSTEM…Continue</a:t>
            </a:r>
            <a:r>
              <a:rPr lang="en-US" b="1" cap="all" dirty="0">
                <a:solidFill>
                  <a:srgbClr val="2B2B2B"/>
                </a:solidFill>
                <a:latin typeface="Montserrat" panose="00000500000000000000" pitchFamily="2" charset="0"/>
              </a:rPr>
              <a:t/>
            </a:r>
            <a:br>
              <a:rPr lang="en-US" b="1" cap="all" dirty="0">
                <a:solidFill>
                  <a:srgbClr val="2B2B2B"/>
                </a:solidFill>
                <a:latin typeface="Montserrat" panose="00000500000000000000" pitchFamily="2" charset="0"/>
              </a:rPr>
            </a:br>
            <a:r>
              <a:rPr lang="en-IN" u="sng" dirty="0"/>
              <a:t/>
            </a:r>
            <a:br>
              <a:rPr lang="en-IN" u="sng" dirty="0"/>
            </a:br>
            <a:endParaRPr lang="en-IN" dirty="0"/>
          </a:p>
        </p:txBody>
      </p:sp>
      <p:sp>
        <p:nvSpPr>
          <p:cNvPr id="3" name="Content Placeholder 2"/>
          <p:cNvSpPr>
            <a:spLocks noGrp="1"/>
          </p:cNvSpPr>
          <p:nvPr>
            <p:ph idx="1"/>
          </p:nvPr>
        </p:nvSpPr>
        <p:spPr>
          <a:xfrm>
            <a:off x="624783" y="640873"/>
            <a:ext cx="7886700" cy="3651370"/>
          </a:xfrm>
        </p:spPr>
        <p:txBody>
          <a:bodyPr>
            <a:noAutofit/>
          </a:bodyPr>
          <a:lstStyle/>
          <a:p>
            <a:pPr marL="0" indent="0" algn="just">
              <a:buNone/>
            </a:pPr>
            <a:r>
              <a:rPr lang="en-US" sz="2000" dirty="0" smtClean="0"/>
              <a:t>(1</a:t>
            </a:r>
            <a:r>
              <a:rPr lang="en-US" sz="2000" dirty="0"/>
              <a:t>) The </a:t>
            </a:r>
            <a:r>
              <a:rPr lang="en-US" sz="2000" b="1" dirty="0"/>
              <a:t>demand</a:t>
            </a:r>
            <a:r>
              <a:rPr lang="en-US" sz="2000" dirty="0"/>
              <a:t> attribute is the result of the </a:t>
            </a:r>
            <a:r>
              <a:rPr lang="en-US" sz="2000" dirty="0" smtClean="0"/>
              <a:t>interactions </a:t>
            </a:r>
            <a:r>
              <a:rPr lang="en-US" sz="2000" dirty="0"/>
              <a:t>built between customers, financial institutions, corporates, and governments</a:t>
            </a:r>
            <a:r>
              <a:rPr lang="en-US" sz="2000" dirty="0" smtClean="0"/>
              <a:t>.</a:t>
            </a:r>
          </a:p>
          <a:p>
            <a:pPr marL="0" indent="0" algn="just">
              <a:buNone/>
            </a:pPr>
            <a:r>
              <a:rPr lang="en-US" sz="2000" dirty="0" smtClean="0"/>
              <a:t> </a:t>
            </a:r>
            <a:r>
              <a:rPr lang="en-US" sz="2000" dirty="0"/>
              <a:t>(2) The </a:t>
            </a:r>
            <a:r>
              <a:rPr lang="en-US" sz="2000" b="1" dirty="0"/>
              <a:t>talent</a:t>
            </a:r>
            <a:r>
              <a:rPr lang="en-US" sz="2000" dirty="0"/>
              <a:t> attribute depends on universities and other educational institutions, technology and financial institutions, and entrepreneurs operating their businesses in sectors with a high level of correlation with financial technology. </a:t>
            </a:r>
            <a:endParaRPr lang="en-US" sz="2000" dirty="0" smtClean="0"/>
          </a:p>
          <a:p>
            <a:pPr marL="0" indent="0" algn="just">
              <a:buNone/>
            </a:pPr>
            <a:r>
              <a:rPr lang="en-US" sz="2000" dirty="0" smtClean="0"/>
              <a:t>(</a:t>
            </a:r>
            <a:r>
              <a:rPr lang="en-US" sz="2000" dirty="0"/>
              <a:t>3) The </a:t>
            </a:r>
            <a:r>
              <a:rPr lang="en-US" sz="2000" b="1" dirty="0"/>
              <a:t>solutions</a:t>
            </a:r>
            <a:r>
              <a:rPr lang="en-US" sz="2000" dirty="0"/>
              <a:t> attribute depends on the technological companies, the academia, and, potentially, on crowdsourcing. </a:t>
            </a:r>
            <a:endParaRPr lang="en-US" sz="2000" dirty="0" smtClean="0"/>
          </a:p>
          <a:p>
            <a:pPr marL="0" indent="0" algn="just">
              <a:buNone/>
            </a:pPr>
            <a:r>
              <a:rPr lang="en-US" sz="2000" dirty="0" smtClean="0"/>
              <a:t>(</a:t>
            </a:r>
            <a:r>
              <a:rPr lang="en-US" sz="2000" dirty="0"/>
              <a:t>4) The </a:t>
            </a:r>
            <a:r>
              <a:rPr lang="en-US" sz="2000" b="1" dirty="0"/>
              <a:t>capital </a:t>
            </a:r>
            <a:r>
              <a:rPr lang="en-US" sz="2000" dirty="0"/>
              <a:t>attribute depends on three main categories of investors: </a:t>
            </a:r>
            <a:endParaRPr lang="en-US" sz="2000" dirty="0" smtClean="0"/>
          </a:p>
          <a:p>
            <a:pPr algn="just"/>
            <a:r>
              <a:rPr lang="en-US" sz="2000" dirty="0" smtClean="0"/>
              <a:t> angel </a:t>
            </a:r>
            <a:r>
              <a:rPr lang="en-US" sz="2000" dirty="0"/>
              <a:t>investors, or business </a:t>
            </a:r>
            <a:r>
              <a:rPr lang="en-US" sz="2000" dirty="0" smtClean="0"/>
              <a:t>angels</a:t>
            </a:r>
          </a:p>
          <a:p>
            <a:pPr algn="just"/>
            <a:r>
              <a:rPr lang="en-US" sz="2000" dirty="0"/>
              <a:t>venture capital investors</a:t>
            </a:r>
          </a:p>
          <a:p>
            <a:pPr algn="just"/>
            <a:r>
              <a:rPr lang="en-US" sz="2000" dirty="0"/>
              <a:t> IPO (initial public offering) investors</a:t>
            </a:r>
            <a:endParaRPr lang="en-IN" sz="2000" dirty="0"/>
          </a:p>
        </p:txBody>
      </p:sp>
      <p:sp>
        <p:nvSpPr>
          <p:cNvPr id="5" name="Slide Number Placeholder 4"/>
          <p:cNvSpPr>
            <a:spLocks noGrp="1"/>
          </p:cNvSpPr>
          <p:nvPr>
            <p:ph type="sldNum" sz="quarter" idx="12"/>
          </p:nvPr>
        </p:nvSpPr>
        <p:spPr/>
        <p:txBody>
          <a:bodyPr/>
          <a:lstStyle/>
          <a:p>
            <a:fld id="{3FCAF691-C30B-4477-A4FB-AFF7F164B000}" type="slidenum">
              <a:rPr lang="en-IN" smtClean="0"/>
              <a:t>55</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53085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cap="all" dirty="0">
                <a:solidFill>
                  <a:srgbClr val="2B2B2B"/>
                </a:solidFill>
                <a:latin typeface="Montserrat" panose="00000500000000000000" pitchFamily="2" charset="0"/>
              </a:rPr>
              <a:t>FINTECH </a:t>
            </a:r>
            <a:r>
              <a:rPr lang="en-US" b="1" cap="all" dirty="0" smtClean="0">
                <a:solidFill>
                  <a:srgbClr val="2B2B2B"/>
                </a:solidFill>
                <a:latin typeface="Montserrat" panose="00000500000000000000" pitchFamily="2" charset="0"/>
              </a:rPr>
              <a:t>ECOSYSTEM…Continue</a:t>
            </a:r>
            <a:r>
              <a:rPr lang="en-US" b="1" cap="all" dirty="0">
                <a:solidFill>
                  <a:srgbClr val="2B2B2B"/>
                </a:solidFill>
                <a:latin typeface="Montserrat" panose="00000500000000000000" pitchFamily="2" charset="0"/>
              </a:rPr>
              <a:t/>
            </a:r>
            <a:br>
              <a:rPr lang="en-US" b="1" cap="all" dirty="0">
                <a:solidFill>
                  <a:srgbClr val="2B2B2B"/>
                </a:solidFill>
                <a:latin typeface="Montserrat" panose="00000500000000000000" pitchFamily="2" charset="0"/>
              </a:rPr>
            </a:br>
            <a:r>
              <a:rPr lang="en-IN" u="sng" dirty="0"/>
              <a:t/>
            </a:r>
            <a:br>
              <a:rPr lang="en-IN" u="sng" dirty="0"/>
            </a:br>
            <a:endParaRPr lang="en-IN" dirty="0"/>
          </a:p>
        </p:txBody>
      </p:sp>
      <p:sp>
        <p:nvSpPr>
          <p:cNvPr id="3" name="Content Placeholder 2"/>
          <p:cNvSpPr>
            <a:spLocks noGrp="1"/>
          </p:cNvSpPr>
          <p:nvPr>
            <p:ph idx="1"/>
          </p:nvPr>
        </p:nvSpPr>
        <p:spPr>
          <a:xfrm>
            <a:off x="662516" y="1544330"/>
            <a:ext cx="7886700" cy="3676028"/>
          </a:xfrm>
        </p:spPr>
        <p:txBody>
          <a:bodyPr>
            <a:noAutofit/>
          </a:bodyPr>
          <a:lstStyle/>
          <a:p>
            <a:pPr algn="just">
              <a:buFont typeface="Wingdings" panose="05000000000000000000" pitchFamily="2" charset="2"/>
              <a:buChar char="§"/>
            </a:pPr>
            <a:r>
              <a:rPr lang="en-US" sz="2000" dirty="0" smtClean="0"/>
              <a:t>(</a:t>
            </a:r>
            <a:r>
              <a:rPr lang="en-US" sz="2000" dirty="0"/>
              <a:t>5) The </a:t>
            </a:r>
            <a:r>
              <a:rPr lang="en-US" sz="2000" b="1" dirty="0"/>
              <a:t>policy</a:t>
            </a:r>
            <a:r>
              <a:rPr lang="en-US" sz="2000" dirty="0"/>
              <a:t> attribute refers not only to the specific policy environment but also to the effectiveness of the tax incentives and government programs: the ordinary stakeholders belonging to this area are regulators and governments.</a:t>
            </a:r>
            <a:endParaRPr lang="en-IN" sz="2000" dirty="0"/>
          </a:p>
        </p:txBody>
      </p:sp>
      <p:sp>
        <p:nvSpPr>
          <p:cNvPr id="5" name="Slide Number Placeholder 4"/>
          <p:cNvSpPr>
            <a:spLocks noGrp="1"/>
          </p:cNvSpPr>
          <p:nvPr>
            <p:ph type="sldNum" sz="quarter" idx="12"/>
          </p:nvPr>
        </p:nvSpPr>
        <p:spPr/>
        <p:txBody>
          <a:bodyPr/>
          <a:lstStyle/>
          <a:p>
            <a:fld id="{3FCAF691-C30B-4477-A4FB-AFF7F164B000}" type="slidenum">
              <a:rPr lang="en-IN" smtClean="0"/>
              <a:t>56</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0"/>
            <a:ext cx="751853" cy="85013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72096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a:stretch>
            <a:fillRect/>
          </a:stretch>
        </p:blipFill>
        <p:spPr>
          <a:xfrm>
            <a:off x="724623" y="273844"/>
            <a:ext cx="7987577" cy="4230423"/>
          </a:xfrm>
          <a:prstGeom prst="rect">
            <a:avLst/>
          </a:prstGeom>
        </p:spPr>
      </p:pic>
      <p:sp>
        <p:nvSpPr>
          <p:cNvPr id="5" name="Slide Number Placeholder 4"/>
          <p:cNvSpPr>
            <a:spLocks noGrp="1"/>
          </p:cNvSpPr>
          <p:nvPr>
            <p:ph type="sldNum" sz="quarter" idx="12"/>
          </p:nvPr>
        </p:nvSpPr>
        <p:spPr/>
        <p:txBody>
          <a:bodyPr/>
          <a:lstStyle/>
          <a:p>
            <a:fld id="{3FCAF691-C30B-4477-A4FB-AFF7F164B000}" type="slidenum">
              <a:rPr lang="en-IN" smtClean="0"/>
              <a:t>57</a:t>
            </a:fld>
            <a:endParaRPr lang="en-IN"/>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9" name="Rectangle 8"/>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9877529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273844"/>
            <a:ext cx="7804150" cy="378089"/>
          </a:xfrm>
        </p:spPr>
        <p:txBody>
          <a:bodyPr>
            <a:normAutofit fontScale="90000"/>
          </a:bodyPr>
          <a:lstStyle/>
          <a:p>
            <a:r>
              <a:rPr lang="en-US" dirty="0"/>
              <a:t>Ranking </a:t>
            </a:r>
            <a:r>
              <a:rPr lang="en-US" dirty="0" smtClean="0"/>
              <a:t>National/International </a:t>
            </a:r>
            <a:r>
              <a:rPr lang="en-US" dirty="0"/>
              <a:t>Ecosystems</a:t>
            </a:r>
            <a:endParaRPr lang="en-IN" dirty="0"/>
          </a:p>
        </p:txBody>
      </p:sp>
      <p:sp>
        <p:nvSpPr>
          <p:cNvPr id="3" name="Content Placeholder 2"/>
          <p:cNvSpPr>
            <a:spLocks noGrp="1"/>
          </p:cNvSpPr>
          <p:nvPr>
            <p:ph idx="1"/>
          </p:nvPr>
        </p:nvSpPr>
        <p:spPr>
          <a:xfrm>
            <a:off x="628650" y="819345"/>
            <a:ext cx="7886700" cy="3813378"/>
          </a:xfrm>
        </p:spPr>
        <p:txBody>
          <a:bodyPr>
            <a:normAutofit/>
          </a:bodyPr>
          <a:lstStyle/>
          <a:p>
            <a:pPr algn="just"/>
            <a:r>
              <a:rPr lang="en-US" dirty="0"/>
              <a:t>In Europe, $1.5 billion was invested in financial technology companies in </a:t>
            </a:r>
            <a:r>
              <a:rPr lang="en-US" dirty="0" smtClean="0"/>
              <a:t>2014.</a:t>
            </a:r>
          </a:p>
          <a:p>
            <a:pPr algn="just"/>
            <a:r>
              <a:rPr lang="en-US" dirty="0" smtClean="0"/>
              <a:t>Stockholm </a:t>
            </a:r>
            <a:r>
              <a:rPr lang="en-US" dirty="0"/>
              <a:t>is the second highest funded city in Europe in the past 10 years. </a:t>
            </a:r>
            <a:endParaRPr lang="en-US" dirty="0" smtClean="0"/>
          </a:p>
          <a:p>
            <a:pPr algn="just"/>
            <a:r>
              <a:rPr lang="en-US" dirty="0" smtClean="0"/>
              <a:t>Europe's </a:t>
            </a:r>
            <a:r>
              <a:rPr lang="en-US" dirty="0" err="1"/>
              <a:t>fintech</a:t>
            </a:r>
            <a:r>
              <a:rPr lang="en-US" dirty="0"/>
              <a:t> deals reached a five-quarter high, rising from 37 in Q4 2015 to 47 in Q1 2016</a:t>
            </a:r>
            <a:r>
              <a:rPr lang="en-US" dirty="0" smtClean="0"/>
              <a:t>.</a:t>
            </a:r>
          </a:p>
          <a:p>
            <a:pPr algn="just"/>
            <a:r>
              <a:rPr lang="en-US" dirty="0" smtClean="0"/>
              <a:t>Lithuania </a:t>
            </a:r>
            <a:r>
              <a:rPr lang="en-US" dirty="0"/>
              <a:t>has issued 51 </a:t>
            </a:r>
            <a:r>
              <a:rPr lang="en-US" dirty="0" err="1"/>
              <a:t>fintech</a:t>
            </a:r>
            <a:r>
              <a:rPr lang="en-US" dirty="0"/>
              <a:t> licenses since 2016</a:t>
            </a:r>
            <a:r>
              <a:rPr lang="en-US" dirty="0" smtClean="0"/>
              <a:t>, </a:t>
            </a:r>
          </a:p>
          <a:p>
            <a:pPr algn="just"/>
            <a:r>
              <a:rPr lang="en-US" dirty="0" smtClean="0"/>
              <a:t>Fintech </a:t>
            </a:r>
            <a:r>
              <a:rPr lang="en-US" dirty="0"/>
              <a:t>companies in the United States raised $12.4 billion in 2018, a 43% increase over 2017 </a:t>
            </a:r>
            <a:endParaRPr lang="en-US" dirty="0" smtClean="0"/>
          </a:p>
          <a:p>
            <a:pPr algn="just"/>
            <a:r>
              <a:rPr lang="en-US" dirty="0"/>
              <a:t>In the Asia Pacific region, the growth will see a new financial technology hub to be opened in Sydney, in April 2015</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58</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84992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National </a:t>
            </a:r>
            <a:r>
              <a:rPr lang="en-US" dirty="0" smtClean="0"/>
              <a:t>Ecosystems…Continue </a:t>
            </a:r>
            <a:endParaRPr lang="en-IN" dirty="0"/>
          </a:p>
        </p:txBody>
      </p:sp>
      <p:sp>
        <p:nvSpPr>
          <p:cNvPr id="3" name="Content Placeholder 2"/>
          <p:cNvSpPr>
            <a:spLocks noGrp="1"/>
          </p:cNvSpPr>
          <p:nvPr>
            <p:ph idx="1"/>
          </p:nvPr>
        </p:nvSpPr>
        <p:spPr/>
        <p:txBody>
          <a:bodyPr/>
          <a:lstStyle/>
          <a:p>
            <a:pPr algn="just"/>
            <a:r>
              <a:rPr lang="en-US" dirty="0"/>
              <a:t>While Singapore has been one of the central Fintech hubs in Asia, start ups in the sector from Vietnam and Indonesia have been attracting more venture capital investments in recent years. </a:t>
            </a:r>
            <a:endParaRPr lang="en-US" dirty="0" smtClean="0"/>
          </a:p>
          <a:p>
            <a:pPr algn="just"/>
            <a:r>
              <a:rPr lang="en-US" dirty="0" smtClean="0"/>
              <a:t>Since </a:t>
            </a:r>
            <a:r>
              <a:rPr lang="en-US" dirty="0"/>
              <a:t>2014, Southeast Asian Fintech companies have increased VC funding from $35 million to $679 million in 2018 and $1.14 billion in 2019</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59</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38045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728004"/>
          </a:xfrm>
        </p:spPr>
        <p:txBody>
          <a:bodyPr>
            <a:normAutofit/>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6</a:t>
            </a:fld>
            <a:endParaRPr lang="en-IN" sz="1200" b="1" dirty="0">
              <a:solidFill>
                <a:schemeClr val="tx1"/>
              </a:solidFill>
            </a:endParaRPr>
          </a:p>
        </p:txBody>
      </p:sp>
      <p:sp>
        <p:nvSpPr>
          <p:cNvPr id="7" name="object 4"/>
          <p:cNvSpPr/>
          <p:nvPr/>
        </p:nvSpPr>
        <p:spPr>
          <a:xfrm>
            <a:off x="3962400" y="87782"/>
            <a:ext cx="5135001" cy="4794673"/>
          </a:xfrm>
          <a:prstGeom prst="rect">
            <a:avLst/>
          </a:prstGeom>
          <a:blipFill>
            <a:blip r:embed="rId4" cstate="print"/>
            <a:stretch>
              <a:fillRect/>
            </a:stretch>
          </a:blipFill>
        </p:spPr>
        <p:txBody>
          <a:bodyPr wrap="square" lIns="0" tIns="0" rIns="0" bIns="0" rtlCol="0"/>
          <a:lstStyle/>
          <a:p>
            <a:endParaRPr/>
          </a:p>
        </p:txBody>
      </p:sp>
      <p:sp>
        <p:nvSpPr>
          <p:cNvPr id="8" name="object 3"/>
          <p:cNvSpPr txBox="1"/>
          <p:nvPr/>
        </p:nvSpPr>
        <p:spPr>
          <a:xfrm>
            <a:off x="641049" y="1086109"/>
            <a:ext cx="2739300" cy="3086742"/>
          </a:xfrm>
          <a:prstGeom prst="rect">
            <a:avLst/>
          </a:prstGeom>
        </p:spPr>
        <p:txBody>
          <a:bodyPr vert="horz" wrap="square" lIns="0" tIns="13970" rIns="0" bIns="0" rtlCol="0">
            <a:spAutoFit/>
          </a:bodyPr>
          <a:lstStyle/>
          <a:p>
            <a:pPr marL="298450" indent="-285750">
              <a:lnSpc>
                <a:spcPct val="100000"/>
              </a:lnSpc>
              <a:spcBef>
                <a:spcPts val="110"/>
              </a:spcBef>
              <a:buFont typeface="Wingdings" panose="05000000000000000000" pitchFamily="2" charset="2"/>
              <a:buChar char="Ø"/>
              <a:tabLst>
                <a:tab pos="535940" algn="l"/>
              </a:tabLst>
            </a:pPr>
            <a:r>
              <a:rPr sz="1800" spc="10" dirty="0" smtClean="0">
                <a:solidFill>
                  <a:srgbClr val="838787"/>
                </a:solidFill>
                <a:latin typeface="Arial"/>
                <a:cs typeface="Arial"/>
              </a:rPr>
              <a:t>Finance </a:t>
            </a:r>
            <a:r>
              <a:rPr sz="1800" spc="265" dirty="0">
                <a:solidFill>
                  <a:srgbClr val="838787"/>
                </a:solidFill>
                <a:latin typeface="Arial"/>
                <a:cs typeface="Arial"/>
              </a:rPr>
              <a:t>+</a:t>
            </a:r>
            <a:r>
              <a:rPr sz="1800" spc="-285" dirty="0">
                <a:solidFill>
                  <a:srgbClr val="838787"/>
                </a:solidFill>
                <a:latin typeface="Arial"/>
                <a:cs typeface="Arial"/>
              </a:rPr>
              <a:t> </a:t>
            </a:r>
            <a:r>
              <a:rPr sz="1800" spc="45" dirty="0" smtClean="0">
                <a:solidFill>
                  <a:srgbClr val="838787"/>
                </a:solidFill>
                <a:latin typeface="Arial"/>
                <a:cs typeface="Arial"/>
              </a:rPr>
              <a:t>Technology</a:t>
            </a:r>
            <a:endParaRPr lang="en-US" sz="1800" dirty="0">
              <a:latin typeface="Arial"/>
              <a:cs typeface="Arial"/>
            </a:endParaRPr>
          </a:p>
          <a:p>
            <a:pPr marL="298450" indent="-285750">
              <a:lnSpc>
                <a:spcPct val="100000"/>
              </a:lnSpc>
              <a:spcBef>
                <a:spcPts val="110"/>
              </a:spcBef>
              <a:buFont typeface="Wingdings" panose="05000000000000000000" pitchFamily="2" charset="2"/>
              <a:buChar char="Ø"/>
              <a:tabLst>
                <a:tab pos="535940" algn="l"/>
              </a:tabLst>
            </a:pPr>
            <a:r>
              <a:rPr sz="1800" spc="170" dirty="0" smtClean="0">
                <a:solidFill>
                  <a:srgbClr val="838787"/>
                </a:solidFill>
                <a:latin typeface="Arial"/>
                <a:cs typeface="Arial"/>
              </a:rPr>
              <a:t>“New</a:t>
            </a:r>
            <a:r>
              <a:rPr sz="1800" spc="-100" dirty="0" smtClean="0">
                <a:solidFill>
                  <a:srgbClr val="838787"/>
                </a:solidFill>
                <a:latin typeface="Arial"/>
                <a:cs typeface="Arial"/>
              </a:rPr>
              <a:t> </a:t>
            </a:r>
            <a:r>
              <a:rPr sz="1800" spc="60" dirty="0">
                <a:solidFill>
                  <a:srgbClr val="838787"/>
                </a:solidFill>
                <a:latin typeface="Arial"/>
                <a:cs typeface="Arial"/>
              </a:rPr>
              <a:t>financial</a:t>
            </a:r>
            <a:r>
              <a:rPr sz="1800" spc="-100" dirty="0">
                <a:solidFill>
                  <a:srgbClr val="838787"/>
                </a:solidFill>
                <a:latin typeface="Arial"/>
                <a:cs typeface="Arial"/>
              </a:rPr>
              <a:t> </a:t>
            </a:r>
            <a:r>
              <a:rPr sz="1800" spc="75" dirty="0">
                <a:solidFill>
                  <a:srgbClr val="838787"/>
                </a:solidFill>
                <a:latin typeface="Arial"/>
                <a:cs typeface="Arial"/>
              </a:rPr>
              <a:t>industry</a:t>
            </a:r>
            <a:r>
              <a:rPr sz="1800" spc="-95" dirty="0">
                <a:solidFill>
                  <a:srgbClr val="838787"/>
                </a:solidFill>
                <a:latin typeface="Arial"/>
                <a:cs typeface="Arial"/>
              </a:rPr>
              <a:t> </a:t>
            </a:r>
            <a:r>
              <a:rPr sz="1800" spc="85" dirty="0">
                <a:solidFill>
                  <a:srgbClr val="838787"/>
                </a:solidFill>
                <a:latin typeface="Arial"/>
                <a:cs typeface="Arial"/>
              </a:rPr>
              <a:t>that</a:t>
            </a:r>
            <a:r>
              <a:rPr sz="1800" spc="-100" dirty="0">
                <a:solidFill>
                  <a:srgbClr val="838787"/>
                </a:solidFill>
                <a:latin typeface="Arial"/>
                <a:cs typeface="Arial"/>
              </a:rPr>
              <a:t> </a:t>
            </a:r>
            <a:r>
              <a:rPr sz="1800" spc="80" dirty="0">
                <a:solidFill>
                  <a:srgbClr val="838787"/>
                </a:solidFill>
                <a:latin typeface="Arial"/>
                <a:cs typeface="Arial"/>
              </a:rPr>
              <a:t>applies</a:t>
            </a:r>
            <a:r>
              <a:rPr sz="1800" spc="-100" dirty="0">
                <a:solidFill>
                  <a:srgbClr val="838787"/>
                </a:solidFill>
                <a:latin typeface="Arial"/>
                <a:cs typeface="Arial"/>
              </a:rPr>
              <a:t> </a:t>
            </a:r>
            <a:r>
              <a:rPr sz="1800" spc="110" dirty="0">
                <a:solidFill>
                  <a:srgbClr val="838787"/>
                </a:solidFill>
                <a:latin typeface="Arial"/>
                <a:cs typeface="Arial"/>
              </a:rPr>
              <a:t>technology  </a:t>
            </a:r>
            <a:r>
              <a:rPr sz="1800" spc="170" dirty="0">
                <a:solidFill>
                  <a:srgbClr val="838787"/>
                </a:solidFill>
                <a:latin typeface="Arial"/>
                <a:cs typeface="Arial"/>
              </a:rPr>
              <a:t>to </a:t>
            </a:r>
            <a:r>
              <a:rPr sz="1800" spc="114" dirty="0">
                <a:solidFill>
                  <a:srgbClr val="838787"/>
                </a:solidFill>
                <a:latin typeface="Arial"/>
                <a:cs typeface="Arial"/>
              </a:rPr>
              <a:t>improve </a:t>
            </a:r>
            <a:r>
              <a:rPr sz="1800" spc="60" dirty="0">
                <a:solidFill>
                  <a:srgbClr val="838787"/>
                </a:solidFill>
                <a:latin typeface="Arial"/>
                <a:cs typeface="Arial"/>
              </a:rPr>
              <a:t>financial</a:t>
            </a:r>
            <a:r>
              <a:rPr sz="1800" spc="-575" dirty="0">
                <a:solidFill>
                  <a:srgbClr val="838787"/>
                </a:solidFill>
                <a:latin typeface="Arial"/>
                <a:cs typeface="Arial"/>
              </a:rPr>
              <a:t> </a:t>
            </a:r>
            <a:r>
              <a:rPr sz="1800" spc="70" dirty="0" smtClean="0">
                <a:solidFill>
                  <a:srgbClr val="838787"/>
                </a:solidFill>
                <a:latin typeface="Arial"/>
                <a:cs typeface="Arial"/>
              </a:rPr>
              <a:t>activities”</a:t>
            </a:r>
            <a:endParaRPr lang="en-US" sz="1800" dirty="0">
              <a:latin typeface="Arial"/>
              <a:cs typeface="Arial"/>
            </a:endParaRPr>
          </a:p>
          <a:p>
            <a:pPr marL="298450" indent="-285750">
              <a:lnSpc>
                <a:spcPct val="100000"/>
              </a:lnSpc>
              <a:spcBef>
                <a:spcPts val="110"/>
              </a:spcBef>
              <a:buFont typeface="Wingdings" panose="05000000000000000000" pitchFamily="2" charset="2"/>
              <a:buChar char="Ø"/>
              <a:tabLst>
                <a:tab pos="535940" algn="l"/>
              </a:tabLst>
            </a:pPr>
            <a:r>
              <a:rPr sz="1800" spc="30" dirty="0" smtClean="0">
                <a:solidFill>
                  <a:srgbClr val="838787"/>
                </a:solidFill>
                <a:latin typeface="Arial"/>
                <a:cs typeface="Arial"/>
              </a:rPr>
              <a:t>Technologies</a:t>
            </a:r>
            <a:r>
              <a:rPr sz="1800" spc="30" dirty="0">
                <a:solidFill>
                  <a:srgbClr val="838787"/>
                </a:solidFill>
                <a:latin typeface="Arial"/>
                <a:cs typeface="Arial"/>
              </a:rPr>
              <a:t>, </a:t>
            </a:r>
            <a:r>
              <a:rPr sz="1800" spc="114" dirty="0">
                <a:solidFill>
                  <a:srgbClr val="838787"/>
                </a:solidFill>
                <a:latin typeface="Arial"/>
                <a:cs typeface="Arial"/>
              </a:rPr>
              <a:t>Methodologies,</a:t>
            </a:r>
            <a:r>
              <a:rPr sz="1800" spc="-445" dirty="0">
                <a:solidFill>
                  <a:srgbClr val="838787"/>
                </a:solidFill>
                <a:latin typeface="Arial"/>
                <a:cs typeface="Arial"/>
              </a:rPr>
              <a:t> </a:t>
            </a:r>
            <a:r>
              <a:rPr sz="1800" spc="45" dirty="0">
                <a:solidFill>
                  <a:srgbClr val="838787"/>
                </a:solidFill>
                <a:latin typeface="Arial"/>
                <a:cs typeface="Arial"/>
              </a:rPr>
              <a:t>Companies,  </a:t>
            </a:r>
            <a:r>
              <a:rPr sz="1800" spc="-40" dirty="0">
                <a:solidFill>
                  <a:srgbClr val="838787"/>
                </a:solidFill>
                <a:latin typeface="Arial"/>
                <a:cs typeface="Arial"/>
              </a:rPr>
              <a:t>Business </a:t>
            </a:r>
            <a:r>
              <a:rPr sz="1800" spc="85" dirty="0">
                <a:solidFill>
                  <a:srgbClr val="838787"/>
                </a:solidFill>
                <a:latin typeface="Arial"/>
                <a:cs typeface="Arial"/>
              </a:rPr>
              <a:t>Models, </a:t>
            </a:r>
            <a:r>
              <a:rPr sz="1800" spc="125" dirty="0">
                <a:solidFill>
                  <a:srgbClr val="838787"/>
                </a:solidFill>
                <a:latin typeface="Arial"/>
                <a:cs typeface="Arial"/>
              </a:rPr>
              <a:t>New </a:t>
            </a:r>
            <a:r>
              <a:rPr sz="1800" spc="-25" dirty="0">
                <a:solidFill>
                  <a:srgbClr val="838787"/>
                </a:solidFill>
                <a:latin typeface="Arial"/>
                <a:cs typeface="Arial"/>
              </a:rPr>
              <a:t>Services</a:t>
            </a:r>
            <a:r>
              <a:rPr sz="1800" spc="-665" dirty="0">
                <a:solidFill>
                  <a:srgbClr val="838787"/>
                </a:solidFill>
                <a:latin typeface="Arial"/>
                <a:cs typeface="Arial"/>
              </a:rPr>
              <a:t> </a:t>
            </a:r>
            <a:r>
              <a:rPr sz="1800" spc="-5" dirty="0">
                <a:solidFill>
                  <a:srgbClr val="838787"/>
                </a:solidFill>
                <a:latin typeface="Arial"/>
                <a:cs typeface="Arial"/>
              </a:rPr>
              <a:t>…</a:t>
            </a:r>
            <a:endParaRPr sz="1800" dirty="0">
              <a:latin typeface="Arial"/>
              <a:cs typeface="Arial"/>
            </a:endParaRPr>
          </a:p>
        </p:txBody>
      </p:sp>
      <p:sp>
        <p:nvSpPr>
          <p:cNvPr id="12" name="Title 4"/>
          <p:cNvSpPr txBox="1">
            <a:spLocks/>
          </p:cNvSpPr>
          <p:nvPr/>
        </p:nvSpPr>
        <p:spPr>
          <a:xfrm>
            <a:off x="866396" y="244651"/>
            <a:ext cx="7602355" cy="460351"/>
          </a:xfrm>
          <a:prstGeom prst="rect">
            <a:avLst/>
          </a:prstGeom>
        </p:spPr>
        <p:txBody>
          <a:bodyPr vert="horz" lIns="68580" tIns="34290" rIns="68580" bIns="34290" rtlCol="0" anchor="ctr">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u="sng" smtClean="0"/>
              <a:t>So What is Fintech</a:t>
            </a:r>
            <a:endParaRPr lang="en-IN" u="sng" dirty="0"/>
          </a:p>
        </p:txBody>
      </p:sp>
    </p:spTree>
    <p:extLst>
      <p:ext uri="{BB962C8B-B14F-4D97-AF65-F5344CB8AC3E}">
        <p14:creationId xmlns:p14="http://schemas.microsoft.com/office/powerpoint/2010/main" val="32464602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45501"/>
          </a:xfrm>
        </p:spPr>
        <p:txBody>
          <a:bodyPr/>
          <a:lstStyle/>
          <a:p>
            <a:r>
              <a:rPr lang="en-US" dirty="0" smtClean="0"/>
              <a:t>Market Size </a:t>
            </a:r>
            <a:endParaRPr lang="en-IN" dirty="0"/>
          </a:p>
        </p:txBody>
      </p:sp>
      <p:pic>
        <p:nvPicPr>
          <p:cNvPr id="4" name="Content Placeholder 3"/>
          <p:cNvPicPr>
            <a:picLocks noGrp="1" noChangeAspect="1"/>
          </p:cNvPicPr>
          <p:nvPr>
            <p:ph idx="1"/>
          </p:nvPr>
        </p:nvPicPr>
        <p:blipFill>
          <a:blip r:embed="rId2"/>
          <a:stretch>
            <a:fillRect/>
          </a:stretch>
        </p:blipFill>
        <p:spPr>
          <a:xfrm>
            <a:off x="2082554" y="1268016"/>
            <a:ext cx="4661392" cy="3262312"/>
          </a:xfrm>
          <a:prstGeom prst="rect">
            <a:avLst/>
          </a:prstGeom>
        </p:spPr>
      </p:pic>
      <p:sp>
        <p:nvSpPr>
          <p:cNvPr id="5" name="Slide Number Placeholder 4"/>
          <p:cNvSpPr>
            <a:spLocks noGrp="1"/>
          </p:cNvSpPr>
          <p:nvPr>
            <p:ph type="sldNum" sz="quarter" idx="12"/>
          </p:nvPr>
        </p:nvSpPr>
        <p:spPr/>
        <p:txBody>
          <a:bodyPr/>
          <a:lstStyle/>
          <a:p>
            <a:fld id="{3FCAF691-C30B-4477-A4FB-AFF7F164B000}" type="slidenum">
              <a:rPr lang="en-IN" smtClean="0"/>
              <a:t>60</a:t>
            </a:fld>
            <a:endParaRPr lang="en-I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6937027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Slide Number Placeholder 4"/>
          <p:cNvSpPr>
            <a:spLocks noGrp="1"/>
          </p:cNvSpPr>
          <p:nvPr>
            <p:ph type="sldNum" sz="quarter" idx="12"/>
          </p:nvPr>
        </p:nvSpPr>
        <p:spPr/>
        <p:txBody>
          <a:bodyPr/>
          <a:lstStyle/>
          <a:p>
            <a:fld id="{3FCAF691-C30B-4477-A4FB-AFF7F164B000}" type="slidenum">
              <a:rPr lang="en-IN" smtClean="0"/>
              <a:t>61</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3" name="Content Placeholder 2"/>
          <p:cNvSpPr>
            <a:spLocks noGrp="1"/>
          </p:cNvSpPr>
          <p:nvPr>
            <p:ph idx="1"/>
          </p:nvPr>
        </p:nvSpPr>
        <p:spPr/>
        <p:txBody>
          <a:bodyPr/>
          <a:lstStyle/>
          <a:p>
            <a:endParaRPr lang="en-IN"/>
          </a:p>
        </p:txBody>
      </p:sp>
      <p:pic>
        <p:nvPicPr>
          <p:cNvPr id="8" name="Picture 7"/>
          <p:cNvPicPr>
            <a:picLocks noChangeAspect="1"/>
          </p:cNvPicPr>
          <p:nvPr/>
        </p:nvPicPr>
        <p:blipFill>
          <a:blip r:embed="rId3"/>
          <a:stretch>
            <a:fillRect/>
          </a:stretch>
        </p:blipFill>
        <p:spPr>
          <a:xfrm>
            <a:off x="2006599" y="273844"/>
            <a:ext cx="5410201" cy="4608611"/>
          </a:xfrm>
          <a:prstGeom prst="rect">
            <a:avLst/>
          </a:prstGeom>
        </p:spPr>
      </p:pic>
      <p:sp>
        <p:nvSpPr>
          <p:cNvPr id="9" name="Rectangle 8"/>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8951459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Downsides of Disruptive Fintech Initiatives</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62</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3" name="Content Placeholder 2"/>
          <p:cNvSpPr>
            <a:spLocks noGrp="1"/>
          </p:cNvSpPr>
          <p:nvPr>
            <p:ph idx="1"/>
          </p:nvPr>
        </p:nvSpPr>
        <p:spPr>
          <a:xfrm>
            <a:off x="628650" y="1093189"/>
            <a:ext cx="7886700" cy="3539534"/>
          </a:xfrm>
        </p:spPr>
        <p:txBody>
          <a:bodyPr>
            <a:normAutofit/>
          </a:bodyPr>
          <a:lstStyle/>
          <a:p>
            <a:pPr algn="just"/>
            <a:r>
              <a:rPr lang="en-US" dirty="0"/>
              <a:t>In the case of </a:t>
            </a:r>
            <a:r>
              <a:rPr lang="en-US" dirty="0" err="1"/>
              <a:t>fintech</a:t>
            </a:r>
            <a:r>
              <a:rPr lang="en-US" dirty="0"/>
              <a:t> </a:t>
            </a:r>
            <a:r>
              <a:rPr lang="en-US" dirty="0" smtClean="0"/>
              <a:t>initiatives</a:t>
            </a:r>
            <a:r>
              <a:rPr lang="en-US" dirty="0"/>
              <a:t>:</a:t>
            </a:r>
            <a:r>
              <a:rPr lang="en-US" dirty="0" smtClean="0"/>
              <a:t> </a:t>
            </a:r>
          </a:p>
          <a:p>
            <a:pPr algn="just"/>
            <a:r>
              <a:rPr lang="en-US" dirty="0" smtClean="0"/>
              <a:t>There </a:t>
            </a:r>
            <a:r>
              <a:rPr lang="en-US" dirty="0"/>
              <a:t>are new risk exposures with </a:t>
            </a:r>
            <a:r>
              <a:rPr lang="en-US" dirty="0" err="1"/>
              <a:t>fintech</a:t>
            </a:r>
            <a:r>
              <a:rPr lang="en-US" dirty="0"/>
              <a:t> initiatives. </a:t>
            </a:r>
            <a:endParaRPr lang="en-US" dirty="0" smtClean="0"/>
          </a:p>
          <a:p>
            <a:pPr algn="just"/>
            <a:r>
              <a:rPr lang="en-US" dirty="0" smtClean="0"/>
              <a:t>Financial services and market providers generally consider themselves fortresses. </a:t>
            </a:r>
          </a:p>
          <a:p>
            <a:pPr algn="just"/>
            <a:r>
              <a:rPr lang="en-US" dirty="0"/>
              <a:t>V</a:t>
            </a:r>
            <a:r>
              <a:rPr lang="en-US" dirty="0" smtClean="0"/>
              <a:t>irtual </a:t>
            </a:r>
            <a:r>
              <a:rPr lang="en-US" dirty="0"/>
              <a:t>door to similar activities. </a:t>
            </a:r>
            <a:endParaRPr lang="en-US" dirty="0" smtClean="0"/>
          </a:p>
          <a:p>
            <a:pPr algn="just"/>
            <a:r>
              <a:rPr lang="en-US" dirty="0" smtClean="0"/>
              <a:t>The </a:t>
            </a:r>
            <a:r>
              <a:rPr lang="en-US" dirty="0"/>
              <a:t>nature of attackers has grown. </a:t>
            </a:r>
            <a:endParaRPr lang="en-IN" dirty="0"/>
          </a:p>
        </p:txBody>
      </p:sp>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9821936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Downsides of Disruptive Fintech Initiatives</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63</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3" name="Content Placeholder 2"/>
          <p:cNvSpPr>
            <a:spLocks noGrp="1"/>
          </p:cNvSpPr>
          <p:nvPr>
            <p:ph idx="1"/>
          </p:nvPr>
        </p:nvSpPr>
        <p:spPr>
          <a:xfrm>
            <a:off x="628650" y="1428749"/>
            <a:ext cx="7886700" cy="4074583"/>
          </a:xfrm>
        </p:spPr>
        <p:txBody>
          <a:bodyPr>
            <a:normAutofit/>
          </a:bodyPr>
          <a:lstStyle/>
          <a:p>
            <a:pPr algn="just"/>
            <a:r>
              <a:rPr lang="en-US" dirty="0" smtClean="0"/>
              <a:t>Deep </a:t>
            </a:r>
            <a:r>
              <a:rPr lang="en-US" dirty="0"/>
              <a:t>risks connected with regulations </a:t>
            </a:r>
            <a:r>
              <a:rPr lang="en-US" dirty="0" smtClean="0"/>
              <a:t>.</a:t>
            </a:r>
          </a:p>
          <a:p>
            <a:pPr algn="just"/>
            <a:r>
              <a:rPr lang="en-US" dirty="0" smtClean="0"/>
              <a:t>Technology </a:t>
            </a:r>
            <a:r>
              <a:rPr lang="en-US" dirty="0"/>
              <a:t>generally helps to go beyond traditional national borders. </a:t>
            </a:r>
            <a:endParaRPr lang="en-US" dirty="0" smtClean="0"/>
          </a:p>
          <a:p>
            <a:pPr algn="just"/>
            <a:r>
              <a:rPr lang="en-US" dirty="0" smtClean="0"/>
              <a:t>National </a:t>
            </a:r>
            <a:r>
              <a:rPr lang="en-US" dirty="0"/>
              <a:t>borders are less relevant from a technology point of view, but regulatory agencies on all sides are keeping a close watch. </a:t>
            </a:r>
          </a:p>
          <a:p>
            <a:pPr algn="just"/>
            <a:r>
              <a:rPr lang="en-US" dirty="0" smtClean="0"/>
              <a:t>International </a:t>
            </a:r>
            <a:r>
              <a:rPr lang="en-US" dirty="0"/>
              <a:t>sovereignty aspects, legal jurisdiction, customer data protection, and taxation</a:t>
            </a:r>
            <a:r>
              <a:rPr lang="en-US" dirty="0" smtClean="0"/>
              <a:t>.</a:t>
            </a:r>
          </a:p>
          <a:p>
            <a:pPr algn="just"/>
            <a:r>
              <a:rPr lang="en-US" dirty="0" smtClean="0"/>
              <a:t>Risk </a:t>
            </a:r>
            <a:r>
              <a:rPr lang="en-US" dirty="0"/>
              <a:t>management on their agenda currently are a perceived barrier to </a:t>
            </a:r>
            <a:r>
              <a:rPr lang="en-US" dirty="0" err="1"/>
              <a:t>fintech</a:t>
            </a:r>
            <a:r>
              <a:rPr lang="en-US" dirty="0"/>
              <a:t> </a:t>
            </a:r>
            <a:r>
              <a:rPr lang="en-US" dirty="0" smtClean="0"/>
              <a:t>initiatives</a:t>
            </a:r>
          </a:p>
        </p:txBody>
      </p:sp>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5295087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45501"/>
          </a:xfrm>
        </p:spPr>
        <p:txBody>
          <a:bodyPr/>
          <a:lstStyle/>
          <a:p>
            <a:r>
              <a:rPr lang="en-US" dirty="0"/>
              <a:t>Downsides of Disruptive Fintech Initiatives</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64</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3" name="Content Placeholder 2"/>
          <p:cNvSpPr>
            <a:spLocks noGrp="1"/>
          </p:cNvSpPr>
          <p:nvPr>
            <p:ph idx="1"/>
          </p:nvPr>
        </p:nvSpPr>
        <p:spPr>
          <a:xfrm>
            <a:off x="565150" y="1022349"/>
            <a:ext cx="7886700" cy="3104455"/>
          </a:xfrm>
        </p:spPr>
        <p:txBody>
          <a:bodyPr>
            <a:normAutofit/>
          </a:bodyPr>
          <a:lstStyle/>
          <a:p>
            <a:pPr algn="just"/>
            <a:r>
              <a:rPr lang="en-US" dirty="0" smtClean="0"/>
              <a:t>There </a:t>
            </a:r>
            <a:r>
              <a:rPr lang="en-US" dirty="0"/>
              <a:t>is a cultural challenge </a:t>
            </a:r>
            <a:r>
              <a:rPr lang="en-US" dirty="0" smtClean="0"/>
              <a:t>.</a:t>
            </a:r>
          </a:p>
          <a:p>
            <a:pPr algn="just"/>
            <a:r>
              <a:rPr lang="en-US" dirty="0" smtClean="0"/>
              <a:t>Risk </a:t>
            </a:r>
            <a:r>
              <a:rPr lang="en-US" dirty="0"/>
              <a:t>losing competitive advantage by allowing their financial environment to become non-competitive in the global marketplace. </a:t>
            </a:r>
            <a:endParaRPr lang="en-US" dirty="0" smtClean="0"/>
          </a:p>
          <a:p>
            <a:pPr algn="just"/>
            <a:r>
              <a:rPr lang="en-US" dirty="0" smtClean="0"/>
              <a:t>Example</a:t>
            </a:r>
          </a:p>
          <a:p>
            <a:pPr algn="just"/>
            <a:endParaRPr lang="en-US" dirty="0" smtClean="0"/>
          </a:p>
        </p:txBody>
      </p:sp>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3565485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IN" dirty="0"/>
          </a:p>
        </p:txBody>
      </p:sp>
      <p:sp>
        <p:nvSpPr>
          <p:cNvPr id="3" name="Content Placeholder 2"/>
          <p:cNvSpPr>
            <a:spLocks noGrp="1"/>
          </p:cNvSpPr>
          <p:nvPr>
            <p:ph idx="1"/>
          </p:nvPr>
        </p:nvSpPr>
        <p:spPr>
          <a:xfrm>
            <a:off x="347133" y="1369219"/>
            <a:ext cx="8517467" cy="1331648"/>
          </a:xfrm>
        </p:spPr>
        <p:txBody>
          <a:bodyPr/>
          <a:lstStyle/>
          <a:p>
            <a:pPr marL="1028700" lvl="3" indent="0">
              <a:buNone/>
            </a:pPr>
            <a:r>
              <a:rPr lang="en-US" sz="2000" dirty="0" smtClean="0"/>
              <a:t>1. B</a:t>
            </a:r>
            <a:r>
              <a:rPr lang="en-US" sz="2000" dirty="0"/>
              <a:t>. </a:t>
            </a:r>
            <a:r>
              <a:rPr lang="en-US" sz="2000" dirty="0" err="1"/>
              <a:t>Nicoletti</a:t>
            </a:r>
            <a:r>
              <a:rPr lang="en-US" sz="2000" dirty="0"/>
              <a:t>, The Future of </a:t>
            </a:r>
            <a:r>
              <a:rPr lang="en-US" sz="2000" dirty="0" err="1"/>
              <a:t>FinTech</a:t>
            </a:r>
            <a:r>
              <a:rPr lang="en-US" sz="2000" dirty="0"/>
              <a:t>, 1st ed. Palgrave Macmillan, </a:t>
            </a:r>
            <a:r>
              <a:rPr lang="en-US" sz="2000" dirty="0" smtClean="0"/>
              <a:t>2017</a:t>
            </a:r>
            <a:endParaRPr lang="en-IN" sz="2000" dirty="0"/>
          </a:p>
          <a:p>
            <a:pPr marL="1028700" lvl="3" indent="0">
              <a:buNone/>
            </a:pPr>
            <a:r>
              <a:rPr lang="en-US" sz="2000" dirty="0" smtClean="0"/>
              <a:t>2.</a:t>
            </a:r>
            <a:r>
              <a:rPr lang="en-IN" sz="2000" dirty="0"/>
              <a:t> Financial technology </a:t>
            </a:r>
            <a:r>
              <a:rPr lang="en-IN" sz="2000" dirty="0" smtClean="0"/>
              <a:t>– Wikipedia</a:t>
            </a:r>
          </a:p>
          <a:p>
            <a:pPr marL="1028700" lvl="3" indent="0">
              <a:buNone/>
            </a:pPr>
            <a:r>
              <a:rPr lang="en-US" sz="2000" dirty="0" smtClean="0"/>
              <a:t>3.</a:t>
            </a:r>
            <a:r>
              <a:rPr lang="en-IN" sz="2000" dirty="0"/>
              <a:t> Albert Wang CTO, </a:t>
            </a:r>
            <a:r>
              <a:rPr lang="en-IN" sz="2000" dirty="0" err="1"/>
              <a:t>LionRock</a:t>
            </a:r>
            <a:r>
              <a:rPr lang="en-IN" sz="2000" dirty="0"/>
              <a:t> </a:t>
            </a:r>
            <a:r>
              <a:rPr lang="en-IN" sz="2000" dirty="0" err="1" smtClean="0"/>
              <a:t>FinTech</a:t>
            </a:r>
            <a:r>
              <a:rPr lang="en-IN" sz="2000" dirty="0"/>
              <a:t> FINTECH: </a:t>
            </a:r>
            <a:r>
              <a:rPr lang="en-IN" sz="2000" dirty="0" smtClean="0"/>
              <a:t>OVERVIEW</a:t>
            </a:r>
          </a:p>
          <a:p>
            <a:pPr marL="1028700" lvl="3" indent="0">
              <a:buNone/>
            </a:pP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65</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069682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435663"/>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7</a:t>
            </a:fld>
            <a:endParaRPr lang="en-IN" sz="1200" b="1" dirty="0">
              <a:solidFill>
                <a:schemeClr val="tx1"/>
              </a:solidFill>
            </a:endParaRPr>
          </a:p>
        </p:txBody>
      </p:sp>
      <p:sp>
        <p:nvSpPr>
          <p:cNvPr id="4" name="Rectangle 3"/>
          <p:cNvSpPr/>
          <p:nvPr/>
        </p:nvSpPr>
        <p:spPr>
          <a:xfrm>
            <a:off x="194021" y="639747"/>
            <a:ext cx="8805333" cy="3416320"/>
          </a:xfrm>
          <a:prstGeom prst="rect">
            <a:avLst/>
          </a:prstGeom>
        </p:spPr>
        <p:txBody>
          <a:bodyPr wrap="square">
            <a:spAutoFit/>
          </a:bodyPr>
          <a:lstStyle/>
          <a:p>
            <a:pPr marL="571500" indent="-571500" algn="just">
              <a:lnSpc>
                <a:spcPct val="150000"/>
              </a:lnSpc>
              <a:buFont typeface="Arial" panose="020B0604020202020204" pitchFamily="34" charset="0"/>
              <a:buChar char="•"/>
            </a:pPr>
            <a:r>
              <a:rPr lang="en-US" sz="1600" dirty="0"/>
              <a:t>Financial technology (abbreviated </a:t>
            </a:r>
            <a:r>
              <a:rPr lang="en-US" sz="1600" dirty="0" err="1"/>
              <a:t>fintech</a:t>
            </a:r>
            <a:r>
              <a:rPr lang="en-US" sz="1600" dirty="0"/>
              <a:t> or </a:t>
            </a:r>
            <a:r>
              <a:rPr lang="en-US" sz="1600" dirty="0" err="1"/>
              <a:t>FinTech</a:t>
            </a:r>
            <a:r>
              <a:rPr lang="en-US" sz="1600" dirty="0"/>
              <a:t>) is the technology and innovation that aims to compete with traditional financial methods in the delivery of financial services. </a:t>
            </a:r>
          </a:p>
          <a:p>
            <a:pPr marL="571500" indent="-571500" algn="just">
              <a:lnSpc>
                <a:spcPct val="150000"/>
              </a:lnSpc>
              <a:buFont typeface="Arial" panose="020B0604020202020204" pitchFamily="34" charset="0"/>
              <a:buChar char="•"/>
            </a:pPr>
            <a:r>
              <a:rPr lang="en-US" sz="1600" dirty="0"/>
              <a:t>It is an emerging industry that uses technology to improve activities in finance.</a:t>
            </a:r>
          </a:p>
          <a:p>
            <a:pPr marL="571500" indent="-571500" algn="just">
              <a:lnSpc>
                <a:spcPct val="150000"/>
              </a:lnSpc>
              <a:buFont typeface="Arial" panose="020B0604020202020204" pitchFamily="34" charset="0"/>
              <a:buChar char="•"/>
            </a:pPr>
            <a:r>
              <a:rPr lang="en-US" sz="1600" dirty="0" smtClean="0"/>
              <a:t>The </a:t>
            </a:r>
            <a:r>
              <a:rPr lang="en-US" sz="1600" dirty="0"/>
              <a:t>use of smartphones for mobile banking, investing, borrowing services, and cryptocurrency are examples of technologies aiming to make financial services more accessible to the general public. </a:t>
            </a:r>
            <a:r>
              <a:rPr lang="en-US" sz="1600" dirty="0" smtClean="0"/>
              <a:t>(</a:t>
            </a:r>
            <a:r>
              <a:rPr lang="en-IN" sz="1600" dirty="0">
                <a:hlinkClick r:id="rId4"/>
              </a:rPr>
              <a:t>https://empirica-software.com/fintech-companies-lending/</a:t>
            </a:r>
            <a:r>
              <a:rPr lang="en-US" sz="1600" dirty="0" smtClean="0"/>
              <a:t>)</a:t>
            </a:r>
            <a:endParaRPr lang="en-US" sz="1600" dirty="0"/>
          </a:p>
          <a:p>
            <a:pPr marL="571500" indent="-571500" algn="just">
              <a:lnSpc>
                <a:spcPct val="150000"/>
              </a:lnSpc>
              <a:buFont typeface="Arial" panose="020B0604020202020204" pitchFamily="34" charset="0"/>
              <a:buChar char="•"/>
            </a:pPr>
            <a:r>
              <a:rPr lang="en-US" sz="1600" dirty="0"/>
              <a:t>Financial technology companies consist of both startups and established financial institutions and technology c</a:t>
            </a:r>
            <a:r>
              <a:rPr lang="en-US" sz="1600" dirty="0" smtClean="0"/>
              <a:t>ompanies </a:t>
            </a:r>
            <a:r>
              <a:rPr lang="en-US" sz="1600" dirty="0"/>
              <a:t>trying to replace or enhance the usage of financial services provided by existing financial companies.</a:t>
            </a:r>
            <a:endParaRPr lang="en-IN" sz="1600" dirty="0"/>
          </a:p>
        </p:txBody>
      </p:sp>
      <p:sp>
        <p:nvSpPr>
          <p:cNvPr id="8" name="Title 1"/>
          <p:cNvSpPr txBox="1">
            <a:spLocks/>
          </p:cNvSpPr>
          <p:nvPr/>
        </p:nvSpPr>
        <p:spPr>
          <a:xfrm>
            <a:off x="850230" y="211753"/>
            <a:ext cx="7910407" cy="351971"/>
          </a:xfrm>
          <a:prstGeom prst="rect">
            <a:avLst/>
          </a:prstGeom>
        </p:spPr>
        <p:txBody>
          <a:bodyPr vert="horz" lIns="68580" tIns="34290" rIns="68580" bIns="3429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u="sng" dirty="0" smtClean="0"/>
              <a:t>Definition </a:t>
            </a:r>
            <a:endParaRPr lang="en-IN" u="sng" dirty="0"/>
          </a:p>
        </p:txBody>
      </p:sp>
      <p:sp>
        <p:nvSpPr>
          <p:cNvPr id="12" name="Rectangle 11"/>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520094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US" b="1" dirty="0"/>
              <a:t>Here are the top </a:t>
            </a:r>
            <a:r>
              <a:rPr lang="en-US" b="1" dirty="0" err="1"/>
              <a:t>fintech</a:t>
            </a:r>
            <a:r>
              <a:rPr lang="en-US" b="1" dirty="0"/>
              <a:t> startups in the country:</a:t>
            </a:r>
            <a:endParaRPr lang="en-US" dirty="0"/>
          </a:p>
          <a:p>
            <a:r>
              <a:rPr lang="en-US" dirty="0" err="1"/>
              <a:t>Paytm</a:t>
            </a:r>
            <a:r>
              <a:rPr lang="en-US" dirty="0"/>
              <a:t>.</a:t>
            </a:r>
          </a:p>
          <a:p>
            <a:r>
              <a:rPr lang="en-US" dirty="0" err="1"/>
              <a:t>Paytm</a:t>
            </a:r>
            <a:r>
              <a:rPr lang="en-US" dirty="0"/>
              <a:t> Money.</a:t>
            </a:r>
          </a:p>
          <a:p>
            <a:r>
              <a:rPr lang="en-US" dirty="0" err="1"/>
              <a:t>PhonePe</a:t>
            </a:r>
            <a:r>
              <a:rPr lang="en-US" dirty="0"/>
              <a:t>.</a:t>
            </a:r>
          </a:p>
          <a:p>
            <a:r>
              <a:rPr lang="en-US" dirty="0" err="1"/>
              <a:t>MobiKwik</a:t>
            </a:r>
            <a:r>
              <a:rPr lang="en-US" dirty="0"/>
              <a:t>.</a:t>
            </a:r>
          </a:p>
          <a:p>
            <a:r>
              <a:rPr lang="en-US" dirty="0" err="1"/>
              <a:t>PayU</a:t>
            </a:r>
            <a:r>
              <a:rPr lang="en-US" dirty="0"/>
              <a:t>.</a:t>
            </a:r>
          </a:p>
          <a:p>
            <a:r>
              <a:rPr lang="en-US" dirty="0" err="1"/>
              <a:t>ETMoney</a:t>
            </a:r>
            <a:r>
              <a:rPr lang="en-US" dirty="0"/>
              <a:t>.</a:t>
            </a:r>
          </a:p>
          <a:p>
            <a:r>
              <a:rPr lang="en-US" dirty="0" err="1"/>
              <a:t>PolicyBazaar</a:t>
            </a:r>
            <a:r>
              <a:rPr lang="en-US" dirty="0"/>
              <a:t>.</a:t>
            </a:r>
          </a:p>
          <a:p>
            <a:r>
              <a:rPr lang="en-US" dirty="0" err="1"/>
              <a:t>LendingKart</a:t>
            </a:r>
            <a:r>
              <a:rPr lang="en-US" dirty="0" smtClean="0"/>
              <a:t>.</a:t>
            </a:r>
          </a:p>
          <a:p>
            <a:r>
              <a:rPr lang="en-US" dirty="0" err="1" smtClean="0"/>
              <a:t>MyWay</a:t>
            </a:r>
            <a:endParaRPr lang="en-US" dirty="0" smtClean="0"/>
          </a:p>
          <a:p>
            <a:r>
              <a:rPr lang="en-US" dirty="0" err="1" smtClean="0"/>
              <a:t>Sharekhan</a:t>
            </a:r>
            <a:endParaRPr lang="en-US" dirty="0"/>
          </a:p>
        </p:txBody>
      </p:sp>
      <p:sp>
        <p:nvSpPr>
          <p:cNvPr id="5" name="Slide Number Placeholder 4"/>
          <p:cNvSpPr>
            <a:spLocks noGrp="1"/>
          </p:cNvSpPr>
          <p:nvPr>
            <p:ph type="sldNum" sz="quarter" idx="12"/>
          </p:nvPr>
        </p:nvSpPr>
        <p:spPr/>
        <p:txBody>
          <a:bodyPr/>
          <a:lstStyle/>
          <a:p>
            <a:fld id="{3FCAF691-C30B-4477-A4FB-AFF7F164B000}" type="slidenum">
              <a:rPr lang="en-IN" smtClean="0"/>
              <a:t>8</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249708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4"/>
            <a:ext cx="7886700" cy="397992"/>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9</a:t>
            </a:fld>
            <a:endParaRPr lang="en-IN" sz="1200" b="1" dirty="0">
              <a:solidFill>
                <a:schemeClr val="tx1"/>
              </a:solidFill>
            </a:endParaRPr>
          </a:p>
        </p:txBody>
      </p:sp>
      <p:sp>
        <p:nvSpPr>
          <p:cNvPr id="8" name="Title 1"/>
          <p:cNvSpPr txBox="1">
            <a:spLocks/>
          </p:cNvSpPr>
          <p:nvPr/>
        </p:nvSpPr>
        <p:spPr>
          <a:xfrm>
            <a:off x="850230" y="211753"/>
            <a:ext cx="7910407" cy="351971"/>
          </a:xfrm>
          <a:prstGeom prst="rect">
            <a:avLst/>
          </a:prstGeom>
        </p:spPr>
        <p:txBody>
          <a:bodyPr vert="horz" lIns="68580" tIns="34290" rIns="68580" bIns="3429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u="sng" dirty="0" smtClean="0"/>
              <a:t>Number </a:t>
            </a:r>
            <a:endParaRPr lang="en-IN" u="sng" dirty="0"/>
          </a:p>
        </p:txBody>
      </p:sp>
      <p:sp>
        <p:nvSpPr>
          <p:cNvPr id="4" name="Rectangle 3"/>
          <p:cNvSpPr/>
          <p:nvPr/>
        </p:nvSpPr>
        <p:spPr>
          <a:xfrm>
            <a:off x="1005840" y="4513887"/>
            <a:ext cx="6945782" cy="307777"/>
          </a:xfrm>
          <a:prstGeom prst="rect">
            <a:avLst/>
          </a:prstGeom>
        </p:spPr>
        <p:txBody>
          <a:bodyPr wrap="square">
            <a:spAutoFit/>
          </a:bodyPr>
          <a:lstStyle/>
          <a:p>
            <a:r>
              <a:rPr lang="en-IN" dirty="0">
                <a:hlinkClick r:id="rId4"/>
              </a:rPr>
              <a:t>https://assets.kpmg/content/dam/kpmg/xx/pdf/2019/02/the-pulse-of-fintech-2018.pdf</a:t>
            </a:r>
            <a:endParaRPr lang="en-IN" dirty="0"/>
          </a:p>
        </p:txBody>
      </p:sp>
      <p:sp>
        <p:nvSpPr>
          <p:cNvPr id="5" name="Rectangle 4"/>
          <p:cNvSpPr/>
          <p:nvPr/>
        </p:nvSpPr>
        <p:spPr>
          <a:xfrm>
            <a:off x="1005840" y="4237769"/>
            <a:ext cx="7885557" cy="307777"/>
          </a:xfrm>
          <a:prstGeom prst="rect">
            <a:avLst/>
          </a:prstGeom>
        </p:spPr>
        <p:txBody>
          <a:bodyPr wrap="none">
            <a:spAutoFit/>
          </a:bodyPr>
          <a:lstStyle/>
          <a:p>
            <a:r>
              <a:rPr lang="en-IN" u="sng" dirty="0">
                <a:solidFill>
                  <a:srgbClr val="660099"/>
                </a:solidFill>
                <a:latin typeface="arial" panose="020B0604020202020204" pitchFamily="34" charset="0"/>
                <a:hlinkClick r:id="rId5"/>
              </a:rPr>
              <a:t>Business Transactions Group (</a:t>
            </a:r>
            <a:r>
              <a:rPr lang="en-IN" u="sng" dirty="0" smtClean="0">
                <a:solidFill>
                  <a:srgbClr val="660099"/>
                </a:solidFill>
                <a:latin typeface="arial" panose="020B0604020202020204" pitchFamily="34" charset="0"/>
                <a:hlinkClick r:id="rId5"/>
              </a:rPr>
              <a:t>M&amp;A(m</a:t>
            </a:r>
            <a:r>
              <a:rPr lang="en-IN" dirty="0">
                <a:hlinkClick r:id="rId5"/>
              </a:rPr>
              <a:t>ergers &amp; acquisitions </a:t>
            </a:r>
            <a:r>
              <a:rPr lang="en-IN" u="sng" dirty="0" smtClean="0">
                <a:solidFill>
                  <a:srgbClr val="660099"/>
                </a:solidFill>
                <a:latin typeface="arial" panose="020B0604020202020204" pitchFamily="34" charset="0"/>
                <a:hlinkClick r:id="rId5"/>
              </a:rPr>
              <a:t>)/PE(</a:t>
            </a:r>
            <a:r>
              <a:rPr lang="en-IN" dirty="0"/>
              <a:t>private equity</a:t>
            </a:r>
            <a:r>
              <a:rPr lang="en-IN" u="sng" dirty="0" smtClean="0">
                <a:solidFill>
                  <a:srgbClr val="660099"/>
                </a:solidFill>
                <a:latin typeface="arial" panose="020B0604020202020204" pitchFamily="34" charset="0"/>
                <a:hlinkClick r:id="rId5"/>
              </a:rPr>
              <a:t>)/VC(</a:t>
            </a:r>
            <a:r>
              <a:rPr lang="en-IN" dirty="0"/>
              <a:t>venture capital</a:t>
            </a:r>
            <a:r>
              <a:rPr lang="en-IN" u="sng" dirty="0" smtClean="0">
                <a:solidFill>
                  <a:srgbClr val="660099"/>
                </a:solidFill>
                <a:latin typeface="arial" panose="020B0604020202020204" pitchFamily="34" charset="0"/>
                <a:hlinkClick r:id="rId5"/>
              </a:rPr>
              <a:t>)</a:t>
            </a:r>
            <a:endParaRPr lang="en-IN" b="0" i="0" u="sng" dirty="0">
              <a:solidFill>
                <a:srgbClr val="660099"/>
              </a:solidFill>
              <a:effectLst/>
              <a:latin typeface="arial" panose="020B0604020202020204" pitchFamily="34" charset="0"/>
              <a:hlinkClick r:id="rId5"/>
            </a:endParaRPr>
          </a:p>
        </p:txBody>
      </p:sp>
      <p:pic>
        <p:nvPicPr>
          <p:cNvPr id="6" name="Picture 5"/>
          <p:cNvPicPr>
            <a:picLocks noChangeAspect="1"/>
          </p:cNvPicPr>
          <p:nvPr/>
        </p:nvPicPr>
        <p:blipFill>
          <a:blip r:embed="rId6"/>
          <a:stretch>
            <a:fillRect/>
          </a:stretch>
        </p:blipFill>
        <p:spPr>
          <a:xfrm>
            <a:off x="1244600" y="563723"/>
            <a:ext cx="6707022" cy="3674045"/>
          </a:xfrm>
          <a:prstGeom prst="rect">
            <a:avLst/>
          </a:prstGeom>
        </p:spPr>
      </p:pic>
      <p:sp>
        <p:nvSpPr>
          <p:cNvPr id="12" name="Rectangle 11"/>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6097094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21495</TotalTime>
  <Words>2825</Words>
  <Application>Microsoft Office PowerPoint</Application>
  <PresentationFormat>On-screen Show (16:9)</PresentationFormat>
  <Paragraphs>502</Paragraphs>
  <Slides>65</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Arial</vt:lpstr>
      <vt:lpstr>Arial</vt:lpstr>
      <vt:lpstr>Arial Narrow</vt:lpstr>
      <vt:lpstr>Calibri</vt:lpstr>
      <vt:lpstr>Calibri Light</vt:lpstr>
      <vt:lpstr>Lucida Sans</vt:lpstr>
      <vt:lpstr>Lucida Sans Typewriter</vt:lpstr>
      <vt:lpstr>Lucida Sans Unicode</vt:lpstr>
      <vt:lpstr>Montserrat</vt:lpstr>
      <vt:lpstr>Times New Roman</vt:lpstr>
      <vt:lpstr>var(--font-family-sans-heading-bold)</vt:lpstr>
      <vt:lpstr>Wingdings</vt:lpstr>
      <vt:lpstr>Office Theme</vt:lpstr>
      <vt:lpstr>Unit 1  Introduction to Fintech</vt:lpstr>
      <vt:lpstr>Objective/s of this session </vt:lpstr>
      <vt:lpstr>PowerPoint Presentation</vt:lpstr>
      <vt:lpstr>PowerPoint Presentation</vt:lpstr>
      <vt:lpstr>    Unit 1 Contents</vt:lpstr>
      <vt:lpstr>   </vt:lpstr>
      <vt:lpstr>   </vt:lpstr>
      <vt:lpstr>PowerPoint Presentation</vt:lpstr>
      <vt:lpstr>   </vt:lpstr>
      <vt:lpstr>PowerPoint Presentation</vt:lpstr>
      <vt:lpstr>   </vt:lpstr>
      <vt:lpstr>PowerPoint Presentation</vt:lpstr>
      <vt:lpstr>To be continued in next session</vt:lpstr>
      <vt:lpstr>Digital Transformation and Fintech</vt:lpstr>
      <vt:lpstr>Digital Transformation and Fintech</vt:lpstr>
      <vt:lpstr>Digital Transformation and Fintech</vt:lpstr>
      <vt:lpstr>   </vt:lpstr>
      <vt:lpstr>   </vt:lpstr>
      <vt:lpstr>PowerPoint Presentation</vt:lpstr>
      <vt:lpstr>   </vt:lpstr>
      <vt:lpstr>PowerPoint Presentation</vt:lpstr>
      <vt:lpstr>The top technology areas for granted patents in FinTech are:</vt:lpstr>
      <vt:lpstr>PowerPoint Presentation</vt:lpstr>
      <vt:lpstr>   </vt:lpstr>
      <vt:lpstr>   </vt:lpstr>
      <vt:lpstr>   </vt:lpstr>
      <vt:lpstr>PowerPoint Presentation</vt:lpstr>
      <vt:lpstr>PowerPoint Presentation</vt:lpstr>
      <vt:lpstr>Cashless payment and beyond …</vt:lpstr>
      <vt:lpstr>Digital Banking</vt:lpstr>
      <vt:lpstr>PowerPoint Presentation</vt:lpstr>
      <vt:lpstr>Still Banking ,But Better</vt:lpstr>
      <vt:lpstr>Lending Players</vt:lpstr>
      <vt:lpstr>PowerPoint Presentation</vt:lpstr>
      <vt:lpstr>Investment</vt:lpstr>
      <vt:lpstr>Digital Wealth Management Evolution</vt:lpstr>
      <vt:lpstr>Robo Advisor Key Tech</vt:lpstr>
      <vt:lpstr>Crowd Funding</vt:lpstr>
      <vt:lpstr>Crowd Funding Model</vt:lpstr>
      <vt:lpstr>PowerPoint Presentation</vt:lpstr>
      <vt:lpstr>Block chain Explained </vt:lpstr>
      <vt:lpstr>Block chain Structure</vt:lpstr>
      <vt:lpstr>Broader Application</vt:lpstr>
      <vt:lpstr>Insurance Tech</vt:lpstr>
      <vt:lpstr>Insurtech Ecosystem</vt:lpstr>
      <vt:lpstr>Regulation Tech</vt:lpstr>
      <vt:lpstr>PowerPoint Presentation</vt:lpstr>
      <vt:lpstr>RegTech Universe </vt:lpstr>
      <vt:lpstr>RegTech Universe </vt:lpstr>
      <vt:lpstr>Regulation Tech</vt:lpstr>
      <vt:lpstr>Fintech stages</vt:lpstr>
      <vt:lpstr>To be continued in next session</vt:lpstr>
      <vt:lpstr>PowerPoint Presentation</vt:lpstr>
      <vt:lpstr>   </vt:lpstr>
      <vt:lpstr>FINTECH ECOSYSTEM…Continue  </vt:lpstr>
      <vt:lpstr>FINTECH ECOSYSTEM…Continue  </vt:lpstr>
      <vt:lpstr>PowerPoint Presentation</vt:lpstr>
      <vt:lpstr>Ranking National/International Ecosystems</vt:lpstr>
      <vt:lpstr>Ranking National Ecosystems…Continue </vt:lpstr>
      <vt:lpstr>Market Size </vt:lpstr>
      <vt:lpstr>PowerPoint Presentation</vt:lpstr>
      <vt:lpstr>Downsides of Disruptive Fintech Initiatives</vt:lpstr>
      <vt:lpstr>Downsides of Disruptive Fintech Initiatives</vt:lpstr>
      <vt:lpstr>Downsides of Disruptive Fintech Initiatives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and Standard Practices for Engineers</dc:title>
  <dc:creator>Viit Viit</dc:creator>
  <cp:lastModifiedBy>sushantwankhede</cp:lastModifiedBy>
  <cp:revision>205</cp:revision>
  <dcterms:created xsi:type="dcterms:W3CDTF">2020-04-02T16:05:06Z</dcterms:created>
  <dcterms:modified xsi:type="dcterms:W3CDTF">2020-08-18T04:06:24Z</dcterms:modified>
</cp:coreProperties>
</file>